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7" r:id="rId3"/>
    <p:sldId id="259" r:id="rId4"/>
    <p:sldId id="264" r:id="rId5"/>
    <p:sldId id="316" r:id="rId6"/>
    <p:sldId id="313" r:id="rId7"/>
    <p:sldId id="315" r:id="rId8"/>
    <p:sldId id="260" r:id="rId9"/>
    <p:sldId id="321" r:id="rId10"/>
    <p:sldId id="340" r:id="rId11"/>
    <p:sldId id="341" r:id="rId12"/>
    <p:sldId id="329" r:id="rId13"/>
    <p:sldId id="328" r:id="rId14"/>
    <p:sldId id="324" r:id="rId15"/>
    <p:sldId id="322" r:id="rId16"/>
    <p:sldId id="325" r:id="rId17"/>
    <p:sldId id="326" r:id="rId18"/>
    <p:sldId id="327" r:id="rId19"/>
    <p:sldId id="333" r:id="rId20"/>
    <p:sldId id="342" r:id="rId21"/>
    <p:sldId id="331" r:id="rId22"/>
    <p:sldId id="332" r:id="rId23"/>
    <p:sldId id="343" r:id="rId24"/>
    <p:sldId id="334" r:id="rId25"/>
    <p:sldId id="335" r:id="rId26"/>
    <p:sldId id="336" r:id="rId27"/>
    <p:sldId id="337" r:id="rId28"/>
    <p:sldId id="338" r:id="rId29"/>
    <p:sldId id="339" r:id="rId30"/>
  </p:sldIdLst>
  <p:sldSz cx="9144000" cy="5143500" type="screen16x9"/>
  <p:notesSz cx="6858000" cy="9144000"/>
  <p:embeddedFontLst>
    <p:embeddedFont>
      <p:font typeface="Exo 2" panose="020B0604020202020204" charset="0"/>
      <p:regular r:id="rId32"/>
      <p:bold r:id="rId33"/>
      <p:italic r:id="rId34"/>
      <p:boldItalic r:id="rId35"/>
    </p:embeddedFont>
    <p:embeddedFont>
      <p:font typeface="Roboto Condensed Light"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4E4738-B3E7-4147-AD8A-8EBB425F2775}" v="16" dt="2021-11-16T16:01:55.488"/>
    <p1510:client id="{CFD437BF-3A51-0438-E484-3C18FA33BA87}" v="9" dt="2021-12-02T10:39:05.648"/>
    <p1510:client id="{F8532E3B-F62D-BD68-E531-6703E99D85D0}" v="866" dt="2021-12-01T16:14:25.397"/>
    <p1510:client id="{FC9F0C8B-4231-FA99-6143-B36252EEDE11}" v="16" dt="2021-11-18T15:21:48.253"/>
  </p1510:revLst>
</p1510:revInfo>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120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78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83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6658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797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058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251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185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314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82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934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50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34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4786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024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967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41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391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29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38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48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86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725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github.com/bgrins/devtools-snippets/tree/master/snippets/console-sav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github.com/artkabis/devTools-formation" TargetMode="Externa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rtkabis/devTools-formation"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chrome.com/docs/devtool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developer.chrome.com/docs/devtools/overview/" TargetMode="External"/><Relationship Id="rId4" Type="http://schemas.openxmlformats.org/officeDocument/2006/relationships/hyperlink" Target="https://developer.chrome.com/devsummi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772910" y="140291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Chrome</a:t>
            </a:r>
            <a:endParaRPr dirty="0"/>
          </a:p>
          <a:p>
            <a:pPr marL="0" lvl="0" indent="0" algn="r" rtl="0">
              <a:spcBef>
                <a:spcPts val="0"/>
              </a:spcBef>
              <a:spcAft>
                <a:spcPts val="0"/>
              </a:spcAft>
              <a:buClr>
                <a:schemeClr val="dk1"/>
              </a:buClr>
              <a:buSzPts val="1100"/>
              <a:buFont typeface="Arial"/>
              <a:buNone/>
            </a:pPr>
            <a:r>
              <a:rPr lang="en" dirty="0"/>
              <a:t>DevTools</a:t>
            </a:r>
            <a:endParaRPr dirty="0"/>
          </a:p>
        </p:txBody>
      </p:sp>
      <p:sp>
        <p:nvSpPr>
          <p:cNvPr id="152" name="Google Shape;152;p33"/>
          <p:cNvSpPr txBox="1">
            <a:spLocks noGrp="1"/>
          </p:cNvSpPr>
          <p:nvPr>
            <p:ph type="subTitle" idx="1"/>
          </p:nvPr>
        </p:nvSpPr>
        <p:spPr>
          <a:xfrm>
            <a:off x="4874611" y="3175999"/>
            <a:ext cx="3859254" cy="5286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Cet outil est bien plus qu’un inspecteur de DOM, étudions donc quelques facettes de son potentiel</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2109780"/>
            <a:ext cx="8748510"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spcBef>
                <a:spcPct val="0"/>
              </a:spcBef>
              <a:spcAft>
                <a:spcPct val="0"/>
              </a:spcAft>
            </a:pPr>
            <a:r>
              <a:rPr lang="fr-FR" altLang="fr-FR" dirty="0">
                <a:solidFill>
                  <a:srgbClr val="323130"/>
                </a:solidFill>
              </a:rPr>
              <a:t>Vous êtes comme moi ? Vous avez souvent de nombreux onglets et vous souhaitez mettre un peu d'ordre dans tout ça.</a:t>
            </a:r>
            <a:endParaRPr lang="fr-FR" dirty="0"/>
          </a:p>
          <a:p>
            <a:pPr marL="0" indent="0" algn="l">
              <a:spcBef>
                <a:spcPct val="0"/>
              </a:spcBef>
              <a:spcAft>
                <a:spcPct val="0"/>
              </a:spcAft>
            </a:pPr>
            <a:r>
              <a:rPr lang="fr-FR" altLang="fr-FR" dirty="0">
                <a:solidFill>
                  <a:srgbClr val="323130"/>
                </a:solidFill>
              </a:rPr>
              <a:t>Chrome </a:t>
            </a:r>
            <a:r>
              <a:rPr lang="fr-FR" altLang="fr-FR" dirty="0" err="1">
                <a:solidFill>
                  <a:srgbClr val="323130"/>
                </a:solidFill>
              </a:rPr>
              <a:t>propo</a:t>
            </a:r>
          </a:p>
        </p:txBody>
      </p:sp>
      <p:pic>
        <p:nvPicPr>
          <p:cNvPr id="3" name="Image 2">
            <a:extLst>
              <a:ext uri="{FF2B5EF4-FFF2-40B4-BE49-F238E27FC236}">
                <a16:creationId xmlns:a16="http://schemas.microsoft.com/office/drawing/2014/main" id="{C178B0B6-503C-4B32-B16C-FA6ED292A9E5}"/>
              </a:ext>
            </a:extLst>
          </p:cNvPr>
          <p:cNvPicPr>
            <a:picLocks noChangeAspect="1"/>
          </p:cNvPicPr>
          <p:nvPr/>
        </p:nvPicPr>
        <p:blipFill>
          <a:blip r:embed="rId3"/>
          <a:stretch>
            <a:fillRect/>
          </a:stretch>
        </p:blipFill>
        <p:spPr>
          <a:xfrm>
            <a:off x="337131" y="3248278"/>
            <a:ext cx="4143375" cy="1238250"/>
          </a:xfrm>
          <a:prstGeom prst="rect">
            <a:avLst/>
          </a:prstGeom>
        </p:spPr>
      </p:pic>
      <p:pic>
        <p:nvPicPr>
          <p:cNvPr id="6" name="Image 5">
            <a:extLst>
              <a:ext uri="{FF2B5EF4-FFF2-40B4-BE49-F238E27FC236}">
                <a16:creationId xmlns:a16="http://schemas.microsoft.com/office/drawing/2014/main" id="{79591841-58FE-442A-BB29-191376752BDA}"/>
              </a:ext>
            </a:extLst>
          </p:cNvPr>
          <p:cNvPicPr>
            <a:picLocks noChangeAspect="1"/>
          </p:cNvPicPr>
          <p:nvPr/>
        </p:nvPicPr>
        <p:blipFill>
          <a:blip r:embed="rId4"/>
          <a:stretch>
            <a:fillRect/>
          </a:stretch>
        </p:blipFill>
        <p:spPr>
          <a:xfrm>
            <a:off x="4663496" y="3481788"/>
            <a:ext cx="1885950" cy="695325"/>
          </a:xfrm>
          <a:prstGeom prst="rect">
            <a:avLst/>
          </a:prstGeom>
        </p:spPr>
      </p:pic>
      <p:sp>
        <p:nvSpPr>
          <p:cNvPr id="15" name="ZoneTexte 14">
            <a:extLst>
              <a:ext uri="{FF2B5EF4-FFF2-40B4-BE49-F238E27FC236}">
                <a16:creationId xmlns:a16="http://schemas.microsoft.com/office/drawing/2014/main" id="{8F58CDCC-D5A4-4717-979B-4AF669778827}"/>
              </a:ext>
            </a:extLst>
          </p:cNvPr>
          <p:cNvSpPr txBox="1"/>
          <p:nvPr/>
        </p:nvSpPr>
        <p:spPr>
          <a:xfrm>
            <a:off x="4642340" y="3174011"/>
            <a:ext cx="4798088" cy="307777"/>
          </a:xfrm>
          <a:prstGeom prst="rect">
            <a:avLst/>
          </a:prstGeom>
          <a:noFill/>
        </p:spPr>
        <p:txBody>
          <a:bodyPr wrap="square">
            <a:spAutoFit/>
          </a:bodyPr>
          <a:lstStyle/>
          <a:p>
            <a:r>
              <a:rPr lang="fr-FR" dirty="0">
                <a:solidFill>
                  <a:srgbClr val="323130"/>
                </a:solidFill>
                <a:latin typeface="Roboto Condensed Light" panose="02000000000000000000" pitchFamily="2" charset="0"/>
                <a:ea typeface="Roboto Condensed Light" panose="02000000000000000000" pitchFamily="2" charset="0"/>
              </a:rPr>
              <a:t>Renvoie :</a:t>
            </a:r>
            <a:endParaRPr lang="fr-FR" dirty="0"/>
          </a:p>
        </p:txBody>
      </p:sp>
    </p:spTree>
    <p:extLst>
      <p:ext uri="{BB962C8B-B14F-4D97-AF65-F5344CB8AC3E}">
        <p14:creationId xmlns:p14="http://schemas.microsoft.com/office/powerpoint/2010/main" val="346655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1750496" y="1523739"/>
            <a:ext cx="5454830" cy="1472361"/>
          </a:xfrm>
          <a:prstGeom prst="rect">
            <a:avLst/>
          </a:prstGeom>
          <a:noFill/>
          <a:ln>
            <a:noFill/>
          </a:ln>
        </p:spPr>
        <p:txBody>
          <a:bodyPr spcFirstLastPara="1" wrap="square" lIns="91425" tIns="91425" rIns="91425" bIns="91425" anchor="t" anchorCtr="0">
            <a:noAutofit/>
          </a:bodyPr>
          <a:lstStyle/>
          <a:p>
            <a:pPr>
              <a:spcBef>
                <a:spcPct val="0"/>
              </a:spcBef>
              <a:spcAft>
                <a:spcPct val="0"/>
              </a:spcAft>
            </a:pPr>
            <a:r>
              <a:rPr lang="fr-FR" dirty="0">
                <a:solidFill>
                  <a:srgbClr val="323130"/>
                </a:solidFill>
                <a:ea typeface="Roboto Condensed Light"/>
                <a:sym typeface="Roboto Condensed Light"/>
              </a:rPr>
              <a:t>Vous êtes comme moi ? Vous avez souvent de nombreux onglets et vous souhaitez mettre un peu d'ordre dans tout ça.</a:t>
            </a:r>
            <a:endParaRPr lang="fr-FR" dirty="0">
              <a:solidFill>
                <a:srgbClr val="323130"/>
              </a:solidFill>
              <a:ea typeface="Roboto Condensed Light"/>
            </a:endParaRPr>
          </a:p>
          <a:p>
            <a:pPr>
              <a:spcBef>
                <a:spcPct val="0"/>
              </a:spcBef>
              <a:spcAft>
                <a:spcPct val="0"/>
              </a:spcAft>
            </a:pPr>
            <a:r>
              <a:rPr lang="fr-FR" dirty="0">
                <a:solidFill>
                  <a:srgbClr val="323130"/>
                </a:solidFill>
                <a:ea typeface="Roboto Condensed Light"/>
              </a:rPr>
              <a:t>Chrome propose le regroupement de vos "</a:t>
            </a:r>
            <a:r>
              <a:rPr lang="fr-FR" dirty="0" err="1">
                <a:solidFill>
                  <a:srgbClr val="323130"/>
                </a:solidFill>
                <a:ea typeface="Roboto Condensed Light"/>
              </a:rPr>
              <a:t>tabs</a:t>
            </a:r>
            <a:r>
              <a:rPr lang="fr-FR" dirty="0">
                <a:solidFill>
                  <a:srgbClr val="323130"/>
                </a:solidFill>
                <a:ea typeface="Roboto Condensed Light"/>
              </a:rPr>
              <a:t>" dans des catégories et permets par la même occasion d'effectuer des recherches à la volée.</a:t>
            </a:r>
            <a:endParaRPr lang="en-US" dirty="0">
              <a:ea typeface="Roboto Condensed Light"/>
            </a:endParaRPr>
          </a:p>
          <a:p>
            <a:pPr lvl="0" algn="l">
              <a:spcBef>
                <a:spcPts val="0"/>
              </a:spcBef>
              <a:spcAft>
                <a:spcPts val="0"/>
              </a:spcAft>
            </a:pPr>
            <a:endParaRPr lang="fr-FR" dirty="0">
              <a:latin typeface="Roboto Condensed Light"/>
              <a:ea typeface="Roboto Condensed Light"/>
              <a:cs typeface="Roboto Condensed Light"/>
            </a:endParaRPr>
          </a:p>
        </p:txBody>
      </p:sp>
      <p:cxnSp>
        <p:nvCxnSpPr>
          <p:cNvPr id="261" name="Google Shape;261;p41"/>
          <p:cNvCxnSpPr>
            <a:cxnSpLocks/>
          </p:cNvCxnSpPr>
          <p:nvPr/>
        </p:nvCxnSpPr>
        <p:spPr>
          <a:xfrm>
            <a:off x="3525450" y="1332359"/>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252640"/>
            <a:ext cx="5214300" cy="892697"/>
          </a:xfrm>
        </p:spPr>
        <p:txBody>
          <a:bodyPr/>
          <a:lstStyle/>
          <a:p>
            <a:r>
              <a:rPr lang="fr-FR" dirty="0"/>
              <a:t>Chrome et l'organisation des onglets (hors </a:t>
            </a:r>
            <a:r>
              <a:rPr lang="fr-FR" dirty="0" err="1"/>
              <a:t>DevTools</a:t>
            </a:r>
            <a:r>
              <a:rPr lang="fr-FR" dirty="0"/>
              <a:t>)</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sp>
        <p:nvSpPr>
          <p:cNvPr id="13" name="Google Shape;258;p41">
            <a:extLst>
              <a:ext uri="{FF2B5EF4-FFF2-40B4-BE49-F238E27FC236}">
                <a16:creationId xmlns:a16="http://schemas.microsoft.com/office/drawing/2014/main" id="{BBDA6528-AA04-4F1F-AD71-B42C2477FFA0}"/>
              </a:ext>
            </a:extLst>
          </p:cNvPr>
          <p:cNvSpPr txBox="1"/>
          <p:nvPr/>
        </p:nvSpPr>
        <p:spPr>
          <a:xfrm>
            <a:off x="1750098" y="4164720"/>
            <a:ext cx="2228744" cy="978780"/>
          </a:xfrm>
          <a:prstGeom prst="rect">
            <a:avLst/>
          </a:prstGeom>
          <a:noFill/>
          <a:ln>
            <a:noFill/>
          </a:ln>
        </p:spPr>
        <p:txBody>
          <a:bodyPr spcFirstLastPara="1" wrap="square" lIns="91425" tIns="91425" rIns="91425" bIns="91425" anchor="t" anchorCtr="0">
            <a:noAutofit/>
          </a:bodyPr>
          <a:lstStyle/>
          <a:p>
            <a:r>
              <a:rPr lang="fr-FR" sz="1200" dirty="0">
                <a:latin typeface="Roboto Condensed Light"/>
                <a:ea typeface="Roboto Condensed Light"/>
                <a:cs typeface="Roboto Condensed Light"/>
              </a:rPr>
              <a:t>Effectuer une recherche rapide sur l'ensemble de vos onglets: </a:t>
            </a:r>
          </a:p>
          <a:p>
            <a:r>
              <a:rPr lang="fr-FR" sz="1200" dirty="0">
                <a:latin typeface="Roboto Condensed Light"/>
                <a:ea typeface="Roboto Condensed Light"/>
                <a:cs typeface="Roboto Condensed Light"/>
              </a:rPr>
              <a:t>Raccourcie -&gt; Ctrl + Maj + A</a:t>
            </a:r>
          </a:p>
        </p:txBody>
      </p:sp>
      <p:pic>
        <p:nvPicPr>
          <p:cNvPr id="3" name="Image 4" descr="Une image contenant texte&#10;&#10;Description générée automatiquement">
            <a:extLst>
              <a:ext uri="{FF2B5EF4-FFF2-40B4-BE49-F238E27FC236}">
                <a16:creationId xmlns:a16="http://schemas.microsoft.com/office/drawing/2014/main" id="{3A975D94-12F1-4475-B331-387E9334F2A7}"/>
              </a:ext>
            </a:extLst>
          </p:cNvPr>
          <p:cNvPicPr>
            <a:picLocks noChangeAspect="1"/>
          </p:cNvPicPr>
          <p:nvPr/>
        </p:nvPicPr>
        <p:blipFill>
          <a:blip r:embed="rId4"/>
          <a:stretch>
            <a:fillRect/>
          </a:stretch>
        </p:blipFill>
        <p:spPr>
          <a:xfrm>
            <a:off x="1987704" y="2815303"/>
            <a:ext cx="3851352" cy="418929"/>
          </a:xfrm>
          <a:prstGeom prst="rect">
            <a:avLst/>
          </a:prstGeom>
        </p:spPr>
      </p:pic>
      <p:pic>
        <p:nvPicPr>
          <p:cNvPr id="5" name="Image 7">
            <a:extLst>
              <a:ext uri="{FF2B5EF4-FFF2-40B4-BE49-F238E27FC236}">
                <a16:creationId xmlns:a16="http://schemas.microsoft.com/office/drawing/2014/main" id="{07C16870-FE60-48AE-9F0B-E2C5D4DA47BB}"/>
              </a:ext>
            </a:extLst>
          </p:cNvPr>
          <p:cNvPicPr>
            <a:picLocks noChangeAspect="1"/>
          </p:cNvPicPr>
          <p:nvPr/>
        </p:nvPicPr>
        <p:blipFill>
          <a:blip r:embed="rId5"/>
          <a:stretch>
            <a:fillRect/>
          </a:stretch>
        </p:blipFill>
        <p:spPr>
          <a:xfrm>
            <a:off x="6071839" y="2525717"/>
            <a:ext cx="1474749" cy="1276882"/>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E859D6EC-F9A0-4D6A-88A3-AE84831DE5B1}"/>
              </a:ext>
            </a:extLst>
          </p:cNvPr>
          <p:cNvPicPr>
            <a:picLocks noChangeAspect="1"/>
          </p:cNvPicPr>
          <p:nvPr/>
        </p:nvPicPr>
        <p:blipFill>
          <a:blip r:embed="rId6"/>
          <a:stretch>
            <a:fillRect/>
          </a:stretch>
        </p:blipFill>
        <p:spPr>
          <a:xfrm>
            <a:off x="4204010" y="3934654"/>
            <a:ext cx="1683835" cy="1177118"/>
          </a:xfrm>
          <a:prstGeom prst="rect">
            <a:avLst/>
          </a:prstGeom>
        </p:spPr>
      </p:pic>
    </p:spTree>
    <p:extLst>
      <p:ext uri="{BB962C8B-B14F-4D97-AF65-F5344CB8AC3E}">
        <p14:creationId xmlns:p14="http://schemas.microsoft.com/office/powerpoint/2010/main" val="7856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602521"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014574"/>
            <a:ext cx="866295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Ce n’est pas forcément connu de tous, mais sachez que le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propose un outil de capture d’écran (avec plusieurs options), pour cela faites Ctrl +Shift + P et indiquez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screenshot</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 dans la barre de recherche. </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Pour un screen de bonne qualité, vous pouvez ajouter un nouveau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device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avec:</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1920 x 1080 et un ratio de 4, ceci vous permettra d'avoir un rendu en 8K</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7" name="Image 6">
            <a:extLst>
              <a:ext uri="{FF2B5EF4-FFF2-40B4-BE49-F238E27FC236}">
                <a16:creationId xmlns:a16="http://schemas.microsoft.com/office/drawing/2014/main" id="{58409A9C-1BCF-4B4A-9E65-EB1A9F33BFB6}"/>
              </a:ext>
            </a:extLst>
          </p:cNvPr>
          <p:cNvPicPr>
            <a:picLocks noChangeAspect="1"/>
          </p:cNvPicPr>
          <p:nvPr/>
        </p:nvPicPr>
        <p:blipFill>
          <a:blip r:embed="rId3"/>
          <a:stretch>
            <a:fillRect/>
          </a:stretch>
        </p:blipFill>
        <p:spPr>
          <a:xfrm>
            <a:off x="2511440" y="3433645"/>
            <a:ext cx="4116318" cy="1709855"/>
          </a:xfrm>
          <a:prstGeom prst="rect">
            <a:avLst/>
          </a:prstGeom>
        </p:spPr>
      </p:pic>
    </p:spTree>
    <p:extLst>
      <p:ext uri="{BB962C8B-B14F-4D97-AF65-F5344CB8AC3E}">
        <p14:creationId xmlns:p14="http://schemas.microsoft.com/office/powerpoint/2010/main" val="409414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7" name="Image 6">
            <a:extLst>
              <a:ext uri="{FF2B5EF4-FFF2-40B4-BE49-F238E27FC236}">
                <a16:creationId xmlns:a16="http://schemas.microsoft.com/office/drawing/2014/main" id="{0DA04667-11DA-42E4-8CB5-92CEE145D1C7}"/>
              </a:ext>
            </a:extLst>
          </p:cNvPr>
          <p:cNvPicPr>
            <a:picLocks noChangeAspect="1"/>
          </p:cNvPicPr>
          <p:nvPr/>
        </p:nvPicPr>
        <p:blipFill>
          <a:blip r:embed="rId3"/>
          <a:stretch>
            <a:fillRect/>
          </a:stretch>
        </p:blipFill>
        <p:spPr>
          <a:xfrm>
            <a:off x="56345" y="2760277"/>
            <a:ext cx="2619375" cy="1857375"/>
          </a:xfrm>
          <a:prstGeom prst="rect">
            <a:avLst/>
          </a:prstGeom>
        </p:spPr>
      </p:pic>
      <p:pic>
        <p:nvPicPr>
          <p:cNvPr id="9" name="Image 8">
            <a:extLst>
              <a:ext uri="{FF2B5EF4-FFF2-40B4-BE49-F238E27FC236}">
                <a16:creationId xmlns:a16="http://schemas.microsoft.com/office/drawing/2014/main" id="{B3A20678-D278-470E-AB4F-810CBB86AE3D}"/>
              </a:ext>
            </a:extLst>
          </p:cNvPr>
          <p:cNvPicPr>
            <a:picLocks noChangeAspect="1"/>
          </p:cNvPicPr>
          <p:nvPr/>
        </p:nvPicPr>
        <p:blipFill>
          <a:blip r:embed="rId4"/>
          <a:stretch>
            <a:fillRect/>
          </a:stretch>
        </p:blipFill>
        <p:spPr>
          <a:xfrm>
            <a:off x="2715255" y="2771171"/>
            <a:ext cx="3791817" cy="968652"/>
          </a:xfrm>
          <a:prstGeom prst="rect">
            <a:avLst/>
          </a:prstGeom>
        </p:spPr>
      </p:pic>
      <p:pic>
        <p:nvPicPr>
          <p:cNvPr id="11" name="Image 10">
            <a:extLst>
              <a:ext uri="{FF2B5EF4-FFF2-40B4-BE49-F238E27FC236}">
                <a16:creationId xmlns:a16="http://schemas.microsoft.com/office/drawing/2014/main" id="{D6BA4CED-27C3-4C55-9C65-C1ACF50A6CFA}"/>
              </a:ext>
            </a:extLst>
          </p:cNvPr>
          <p:cNvPicPr>
            <a:picLocks noChangeAspect="1"/>
          </p:cNvPicPr>
          <p:nvPr/>
        </p:nvPicPr>
        <p:blipFill>
          <a:blip r:embed="rId5"/>
          <a:stretch>
            <a:fillRect/>
          </a:stretch>
        </p:blipFill>
        <p:spPr>
          <a:xfrm>
            <a:off x="4545085" y="3771499"/>
            <a:ext cx="3840845" cy="1220931"/>
          </a:xfrm>
          <a:prstGeom prst="rect">
            <a:avLst/>
          </a:prstGeom>
        </p:spPr>
      </p:pic>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2109779"/>
            <a:ext cx="8307082"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Simuler une connexion lente : F12 &gt; Network &gt; Limitation &gt;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Add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name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speed k/s (1mb/s ~= 1000 kb/s)</a:t>
            </a:r>
            <a:b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Attention pour que la simulation soit correctement prise en compte, pensez à  cocher l’option désactiver le cache</a:t>
            </a:r>
          </a:p>
        </p:txBody>
      </p:sp>
    </p:spTree>
    <p:extLst>
      <p:ext uri="{BB962C8B-B14F-4D97-AF65-F5344CB8AC3E}">
        <p14:creationId xmlns:p14="http://schemas.microsoft.com/office/powerpoint/2010/main" val="1709444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1737575"/>
            <a:ext cx="8662955" cy="28931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Point d'arrêt (conditionnel)</a:t>
            </a:r>
            <a:endParaRPr lang="fr-FR" altLang="fr-FR" b="0" i="0" u="none" strike="noStrike" cap="none" normalizeH="0" baseline="0" dirty="0">
              <a:ln>
                <a:noFill/>
              </a:ln>
              <a:solidFill>
                <a:srgbClr val="323130"/>
              </a:solidFill>
              <a:effectLst/>
            </a:endParaRPr>
          </a:p>
          <a:p>
            <a:pPr marL="0" indent="0" algn="l" eaLnBrk="0" fontAlgn="base" hangingPunct="0">
              <a:spcBef>
                <a:spcPct val="0"/>
              </a:spcBef>
              <a:spcAft>
                <a:spcPct val="0"/>
              </a:spcAft>
              <a:buClrTx/>
              <a:buSzTx/>
            </a:pPr>
            <a:r>
              <a:rPr kumimoji="0" lang="fr-FR" altLang="fr-FR" b="0" i="0" u="none" strike="noStrike" cap="none" normalizeH="0" baseline="0" dirty="0">
                <a:ln>
                  <a:noFill/>
                </a:ln>
                <a:solidFill>
                  <a:srgbClr val="323130"/>
                </a:solidFill>
                <a:effectLst/>
              </a:rPr>
              <a:t>Si vous souhaitez figer le parcours du déroulement de votre page, par exemple lors d'un état de survol gérer en JS afin de garder celui-ci pendant vos tests : f12 &gt; source et déclencher votre état au survol, après un F8, cet état sera figé. Pratique pour un debugge de nos menus ou de nos extension Wordpress qui gère bien souvent leur état en JavaScript.</a:t>
            </a:r>
            <a:br>
              <a:rPr lang="fr-FR" altLang="fr-FR" b="0" i="0" u="none" strike="noStrike" cap="none" normalizeH="0" baseline="0" dirty="0">
                <a:ln>
                  <a:noFill/>
                </a:ln>
                <a:effectLst/>
                <a:latin typeface="Roboto Condensed Light" panose="02000000000000000000" pitchFamily="2" charset="0"/>
                <a:ea typeface="Roboto Condensed Light" panose="02000000000000000000" pitchFamily="2" charset="0"/>
              </a:rPr>
            </a:br>
            <a:br>
              <a:rPr lang="fr-FR" altLang="fr-FR" b="0" i="0" u="none" strike="noStrike" cap="none" normalizeH="0" baseline="0" dirty="0">
                <a:ln>
                  <a:noFill/>
                </a:ln>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rPr>
              <a:t>Vous pouvez même ajouter un point d'arrêt conditionnel, au </a:t>
            </a:r>
            <a:r>
              <a:rPr lang="fr-FR" altLang="fr-FR" dirty="0">
                <a:solidFill>
                  <a:srgbClr val="323130"/>
                </a:solidFill>
              </a:rPr>
              <a:t>clic </a:t>
            </a:r>
            <a:r>
              <a:rPr kumimoji="0" lang="fr-FR" altLang="fr-FR" b="0" i="0" u="none" strike="noStrike" cap="none" normalizeH="0" baseline="0" dirty="0">
                <a:ln>
                  <a:noFill/>
                </a:ln>
                <a:solidFill>
                  <a:srgbClr val="323130"/>
                </a:solidFill>
                <a:effectLst/>
              </a:rPr>
              <a:t>droit choisissez ajout d'un point d'arrêt conditionnel, si vous souhaitez bloquer l'état d'un console.log() qui renvois une valeur spécifique, il vous suffira d'indiquer</a:t>
            </a:r>
            <a:r>
              <a:rPr lang="fr-FR" altLang="fr-FR" dirty="0">
                <a:solidFill>
                  <a:srgbClr val="323130"/>
                </a:solidFill>
              </a:rPr>
              <a:t> </a:t>
            </a:r>
            <a:endParaRPr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user.name === "Google « ;</a:t>
            </a:r>
            <a:endParaRPr lang="fr-FR" altLang="fr-FR" b="0" i="0" u="none" strike="noStrike" cap="none" normalizeH="0" baseline="0" dirty="0">
              <a:ln>
                <a:noFill/>
              </a:ln>
              <a:solidFill>
                <a:srgbClr val="323130"/>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vous verrez que le premier </a:t>
            </a:r>
            <a:r>
              <a:rPr kumimoji="0" lang="fr-FR" altLang="fr-FR" b="0" i="0" u="none" strike="noStrike" cap="none" normalizeH="0" baseline="0" dirty="0" err="1">
                <a:ln>
                  <a:noFill/>
                </a:ln>
                <a:solidFill>
                  <a:srgbClr val="323130"/>
                </a:solidFill>
                <a:effectLst/>
              </a:rPr>
              <a:t>name</a:t>
            </a:r>
            <a:r>
              <a:rPr kumimoji="0" lang="fr-FR" altLang="fr-FR" b="0" i="0" u="none" strike="noStrike" cap="none" normalizeH="0" baseline="0" dirty="0">
                <a:ln>
                  <a:noFill/>
                </a:ln>
                <a:solidFill>
                  <a:srgbClr val="323130"/>
                </a:solidFill>
                <a:effectLst/>
              </a:rPr>
              <a:t> sera visible en console, puis le script prendra en compte son point d'arrêt dès qu'il rencontrera le  </a:t>
            </a:r>
            <a:r>
              <a:rPr kumimoji="0" lang="fr-FR" altLang="fr-FR" b="0" i="0" u="none" strike="noStrike" cap="none" normalizeH="0" baseline="0" dirty="0" err="1">
                <a:ln>
                  <a:noFill/>
                </a:ln>
                <a:solidFill>
                  <a:srgbClr val="323130"/>
                </a:solidFill>
                <a:effectLst/>
              </a:rPr>
              <a:t>name</a:t>
            </a:r>
            <a:r>
              <a:rPr kumimoji="0" lang="fr-FR" altLang="fr-FR" b="0" i="0" u="none" strike="noStrike" cap="none" normalizeH="0" baseline="0" dirty="0">
                <a:ln>
                  <a:noFill/>
                </a:ln>
                <a:solidFill>
                  <a:srgbClr val="323130"/>
                </a:solidFill>
                <a:effectLst/>
              </a:rPr>
              <a:t>  "Google".</a:t>
            </a:r>
            <a:endParaRPr lang="fr-FR" altLang="fr-FR" b="0" i="0" u="none" strike="noStrike" cap="none" normalizeH="0" baseline="0" dirty="0">
              <a:ln>
                <a:noFill/>
              </a:ln>
              <a:solidFill>
                <a:srgbClr val="323130"/>
              </a:solidFill>
              <a:effectLst/>
            </a:endParaRPr>
          </a:p>
          <a:p>
            <a:pPr marL="0" marR="0" lvl="0" indent="0" algn="l" defTabSz="914400" rtl="0" eaLnBrk="0" fontAlgn="base" latinLnBrk="0" hangingPunct="0">
              <a:lnSpc>
                <a:spcPct val="100000"/>
              </a:lnSpc>
              <a:spcBef>
                <a:spcPct val="0"/>
              </a:spcBef>
              <a:spcAft>
                <a:spcPct val="0"/>
              </a:spcAft>
              <a:buClrTx/>
              <a:buSzTx/>
              <a:tabLst/>
            </a:pPr>
            <a:endParaRPr lang="fr-FR" altLang="fr-FR" dirty="0">
              <a:solidFill>
                <a:srgbClr val="323130"/>
              </a:solidFill>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rPr>
              <a:t>Dans la diapo suivante, vous trouverez une vidéo de démonstration afin de mieux comprendre ce concept.</a:t>
            </a:r>
            <a:endParaRPr lang="fr-FR" altLang="fr-FR" b="0" i="0" u="none" strike="noStrike" cap="none" normalizeH="0" baseline="0" dirty="0">
              <a:ln>
                <a:noFill/>
              </a:ln>
              <a:solidFill>
                <a:srgbClr val="323130"/>
              </a:solidFill>
              <a:effectLst/>
            </a:endParaRPr>
          </a:p>
        </p:txBody>
      </p:sp>
    </p:spTree>
    <p:extLst>
      <p:ext uri="{BB962C8B-B14F-4D97-AF65-F5344CB8AC3E}">
        <p14:creationId xmlns:p14="http://schemas.microsoft.com/office/powerpoint/2010/main" val="12975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 name="pont-d-arret-conditionnel-chrome">
            <a:hlinkClick r:id="" action="ppaction://media"/>
            <a:extLst>
              <a:ext uri="{FF2B5EF4-FFF2-40B4-BE49-F238E27FC236}">
                <a16:creationId xmlns:a16="http://schemas.microsoft.com/office/drawing/2014/main" id="{C0351EDE-26AB-4D2B-9916-8366C071EF7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734" y="0"/>
            <a:ext cx="9328734" cy="5053065"/>
          </a:xfrm>
          <a:prstGeom prst="rect">
            <a:avLst/>
          </a:prstGeom>
        </p:spPr>
      </p:pic>
    </p:spTree>
    <p:extLst>
      <p:ext uri="{BB962C8B-B14F-4D97-AF65-F5344CB8AC3E}">
        <p14:creationId xmlns:p14="http://schemas.microsoft.com/office/powerpoint/2010/main" val="4651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879252"/>
            <a:ext cx="866295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Lorsque vous travaillez sur un projet (en mode développement), sachez que vous pouvez utiliser plusieurs </a:t>
            </a:r>
            <a:r>
              <a:rPr lang="fr-FR" altLang="fr-FR" dirty="0">
                <a:solidFill>
                  <a:srgbClr val="323130"/>
                </a:solidFill>
              </a:rPr>
              <a:t>niveaux</a:t>
            </a:r>
            <a:r>
              <a:rPr kumimoji="0" lang="fr-FR" altLang="fr-FR" b="0" i="0" u="none" strike="noStrike" cap="none" normalizeH="0" baseline="0" dirty="0">
                <a:ln>
                  <a:noFill/>
                </a:ln>
                <a:solidFill>
                  <a:srgbClr val="323130"/>
                </a:solidFill>
                <a:effectLst/>
              </a:rPr>
              <a:t> de notification, du simple "console.log", au "console.info()", en passant par "</a:t>
            </a:r>
            <a:r>
              <a:rPr kumimoji="0" lang="fr-FR" altLang="fr-FR" b="0" i="0" u="none" strike="noStrike" cap="none" normalizeH="0" baseline="0" dirty="0" err="1">
                <a:ln>
                  <a:noFill/>
                </a:ln>
                <a:solidFill>
                  <a:srgbClr val="323130"/>
                </a:solidFill>
                <a:effectLst/>
              </a:rPr>
              <a:t>console.warn</a:t>
            </a:r>
            <a:r>
              <a:rPr kumimoji="0" lang="fr-FR" altLang="fr-FR" b="0" i="0" u="none" strike="noStrike" cap="none" normalizeH="0" baseline="0" dirty="0">
                <a:ln>
                  <a:noFill/>
                </a:ln>
                <a:solidFill>
                  <a:srgbClr val="323130"/>
                </a:solidFill>
                <a:effectLst/>
              </a:rPr>
              <a:t>()" et enfin dans le cas d'une condition qui engendrerait des erreurs "</a:t>
            </a:r>
            <a:r>
              <a:rPr kumimoji="0" lang="fr-FR" altLang="fr-FR" b="0" i="0" u="none" strike="noStrike" cap="none" normalizeH="0" baseline="0" dirty="0" err="1">
                <a:ln>
                  <a:noFill/>
                </a:ln>
                <a:solidFill>
                  <a:srgbClr val="323130"/>
                </a:solidFill>
                <a:effectLst/>
              </a:rPr>
              <a:t>console.error</a:t>
            </a:r>
            <a:r>
              <a:rPr kumimoji="0" lang="fr-FR" altLang="fr-FR" b="0" i="0" u="none" strike="noStrike" cap="none" normalizeH="0" baseline="0" dirty="0">
                <a:ln>
                  <a:noFill/>
                </a:ln>
                <a:solidFill>
                  <a:srgbClr val="323130"/>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indent="0" algn="l" eaLnBrk="0" fontAlgn="base" hangingPunct="0">
              <a:spcBef>
                <a:spcPct val="0"/>
              </a:spcBef>
              <a:spcAft>
                <a:spcPct val="0"/>
              </a:spcAft>
              <a:buClrTx/>
              <a:buSzTx/>
            </a:pPr>
            <a:r>
              <a:rPr kumimoji="0" lang="fr-FR" altLang="fr-FR" b="0" i="0" u="none" strike="noStrike" cap="none" normalizeH="0" baseline="0" dirty="0">
                <a:ln>
                  <a:noFill/>
                </a:ln>
                <a:solidFill>
                  <a:srgbClr val="323130"/>
                </a:solidFill>
                <a:effectLst/>
              </a:rPr>
              <a:t>Sachez qu'il est aussi possible de renvoyer des informations plus </a:t>
            </a:r>
            <a:r>
              <a:rPr lang="fr-FR" altLang="fr-FR" dirty="0">
                <a:solidFill>
                  <a:srgbClr val="323130"/>
                </a:solidFill>
              </a:rPr>
              <a:t>complexes</a:t>
            </a:r>
            <a:r>
              <a:rPr kumimoji="0" lang="fr-FR" altLang="fr-FR" b="0" i="0" u="none" strike="noStrike" cap="none" normalizeH="0" baseline="0" dirty="0">
                <a:ln>
                  <a:noFill/>
                </a:ln>
                <a:solidFill>
                  <a:srgbClr val="323130"/>
                </a:solidFill>
                <a:effectLst/>
              </a:rPr>
              <a:t>, comme un retour </a:t>
            </a:r>
            <a:r>
              <a:rPr kumimoji="0" lang="fr-FR" altLang="fr-FR" b="0" i="0" u="none" strike="noStrike" cap="none" normalizeH="0" baseline="0" dirty="0" err="1">
                <a:ln>
                  <a:noFill/>
                </a:ln>
                <a:solidFill>
                  <a:srgbClr val="323130"/>
                </a:solidFill>
                <a:effectLst/>
              </a:rPr>
              <a:t>json</a:t>
            </a:r>
            <a:r>
              <a:rPr kumimoji="0" lang="fr-FR" altLang="fr-FR" b="0" i="0" u="none" strike="noStrike" cap="none" normalizeH="0" baseline="0" dirty="0">
                <a:ln>
                  <a:noFill/>
                </a:ln>
                <a:solidFill>
                  <a:srgbClr val="323130"/>
                </a:solidFill>
                <a:effectLst/>
              </a:rPr>
              <a:t> et de l'afficher sous forme de tableau via "</a:t>
            </a:r>
            <a:r>
              <a:rPr kumimoji="0" lang="fr-FR" altLang="fr-FR" b="0" i="0" u="none" strike="noStrike" cap="none" normalizeH="0" baseline="0" dirty="0" err="1">
                <a:ln>
                  <a:noFill/>
                </a:ln>
                <a:solidFill>
                  <a:srgbClr val="323130"/>
                </a:solidFill>
                <a:effectLst/>
              </a:rPr>
              <a:t>console.table</a:t>
            </a:r>
            <a:r>
              <a:rPr kumimoji="0" lang="fr-FR" altLang="fr-FR" b="0" i="0" u="none" strike="noStrike" cap="none" normalizeH="0" baseline="0" dirty="0">
                <a:ln>
                  <a:noFill/>
                </a:ln>
                <a:solidFill>
                  <a:srgbClr val="323130"/>
                </a:solidFill>
                <a:effectLst/>
              </a:rPr>
              <a:t>()".</a:t>
            </a:r>
            <a:r>
              <a:rPr lang="fr-FR" altLang="fr-FR" dirty="0">
                <a:solidFill>
                  <a:srgbClr val="323130"/>
                </a:solidFill>
              </a:rPr>
              <a:t> </a:t>
            </a:r>
            <a:endParaRPr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6CBC9875-F76C-48B3-89E2-F3AA1C4EE890}"/>
              </a:ext>
            </a:extLst>
          </p:cNvPr>
          <p:cNvPicPr>
            <a:picLocks noChangeAspect="1"/>
          </p:cNvPicPr>
          <p:nvPr/>
        </p:nvPicPr>
        <p:blipFill>
          <a:blip r:embed="rId3"/>
          <a:stretch>
            <a:fillRect/>
          </a:stretch>
        </p:blipFill>
        <p:spPr>
          <a:xfrm>
            <a:off x="238122" y="3264247"/>
            <a:ext cx="2047875" cy="800100"/>
          </a:xfrm>
          <a:prstGeom prst="rect">
            <a:avLst/>
          </a:prstGeom>
        </p:spPr>
      </p:pic>
      <p:pic>
        <p:nvPicPr>
          <p:cNvPr id="6" name="Image 5">
            <a:extLst>
              <a:ext uri="{FF2B5EF4-FFF2-40B4-BE49-F238E27FC236}">
                <a16:creationId xmlns:a16="http://schemas.microsoft.com/office/drawing/2014/main" id="{B1B35D04-9481-44B2-8222-EADF8B9A648C}"/>
              </a:ext>
            </a:extLst>
          </p:cNvPr>
          <p:cNvPicPr>
            <a:picLocks noChangeAspect="1"/>
          </p:cNvPicPr>
          <p:nvPr/>
        </p:nvPicPr>
        <p:blipFill>
          <a:blip r:embed="rId4"/>
          <a:stretch>
            <a:fillRect/>
          </a:stretch>
        </p:blipFill>
        <p:spPr>
          <a:xfrm>
            <a:off x="2285997" y="3283297"/>
            <a:ext cx="2381250" cy="781050"/>
          </a:xfrm>
          <a:prstGeom prst="rect">
            <a:avLst/>
          </a:prstGeom>
        </p:spPr>
      </p:pic>
      <p:sp>
        <p:nvSpPr>
          <p:cNvPr id="11" name="ZoneTexte 10">
            <a:extLst>
              <a:ext uri="{FF2B5EF4-FFF2-40B4-BE49-F238E27FC236}">
                <a16:creationId xmlns:a16="http://schemas.microsoft.com/office/drawing/2014/main" id="{99AACA29-BB14-4713-A1D8-4D6991371960}"/>
              </a:ext>
            </a:extLst>
          </p:cNvPr>
          <p:cNvSpPr txBox="1"/>
          <p:nvPr/>
        </p:nvSpPr>
        <p:spPr>
          <a:xfrm>
            <a:off x="195374" y="4275361"/>
            <a:ext cx="4471873" cy="523220"/>
          </a:xfrm>
          <a:prstGeom prst="rect">
            <a:avLst/>
          </a:prstGeom>
          <a:solidFill>
            <a:schemeClr val="bg1"/>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Il est même possible de styliser vos retour en console avec du style CSS, ex :</a:t>
            </a:r>
          </a:p>
        </p:txBody>
      </p:sp>
      <p:pic>
        <p:nvPicPr>
          <p:cNvPr id="9" name="Image 8">
            <a:extLst>
              <a:ext uri="{FF2B5EF4-FFF2-40B4-BE49-F238E27FC236}">
                <a16:creationId xmlns:a16="http://schemas.microsoft.com/office/drawing/2014/main" id="{C6799E52-BACA-46BF-A18B-1379C9342C0E}"/>
              </a:ext>
            </a:extLst>
          </p:cNvPr>
          <p:cNvPicPr>
            <a:picLocks noChangeAspect="1"/>
          </p:cNvPicPr>
          <p:nvPr/>
        </p:nvPicPr>
        <p:blipFill>
          <a:blip r:embed="rId5"/>
          <a:stretch>
            <a:fillRect/>
          </a:stretch>
        </p:blipFill>
        <p:spPr>
          <a:xfrm>
            <a:off x="4667247" y="4331052"/>
            <a:ext cx="4366221" cy="437385"/>
          </a:xfrm>
          <a:prstGeom prst="rect">
            <a:avLst/>
          </a:prstGeom>
        </p:spPr>
      </p:pic>
    </p:spTree>
    <p:extLst>
      <p:ext uri="{BB962C8B-B14F-4D97-AF65-F5344CB8AC3E}">
        <p14:creationId xmlns:p14="http://schemas.microsoft.com/office/powerpoint/2010/main" val="157297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906373"/>
            <a:ext cx="866295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Sachez qu’il est permis de regrouper vos logs dans des groupes via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console.groupCollapsed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Ceci vous permettra de bien compartimenter vos retours dans la console.</a:t>
            </a:r>
          </a:p>
        </p:txBody>
      </p:sp>
      <p:pic>
        <p:nvPicPr>
          <p:cNvPr id="5" name="Image 4">
            <a:extLst>
              <a:ext uri="{FF2B5EF4-FFF2-40B4-BE49-F238E27FC236}">
                <a16:creationId xmlns:a16="http://schemas.microsoft.com/office/drawing/2014/main" id="{74A8AA56-CA1A-4955-A8E4-EE5CB1A37E9E}"/>
              </a:ext>
            </a:extLst>
          </p:cNvPr>
          <p:cNvPicPr>
            <a:picLocks noChangeAspect="1"/>
          </p:cNvPicPr>
          <p:nvPr/>
        </p:nvPicPr>
        <p:blipFill>
          <a:blip r:embed="rId3"/>
          <a:stretch>
            <a:fillRect/>
          </a:stretch>
        </p:blipFill>
        <p:spPr>
          <a:xfrm>
            <a:off x="238122" y="2571750"/>
            <a:ext cx="3733800" cy="1619250"/>
          </a:xfrm>
          <a:prstGeom prst="rect">
            <a:avLst/>
          </a:prstGeom>
        </p:spPr>
      </p:pic>
      <p:pic>
        <p:nvPicPr>
          <p:cNvPr id="7" name="Image 6">
            <a:extLst>
              <a:ext uri="{FF2B5EF4-FFF2-40B4-BE49-F238E27FC236}">
                <a16:creationId xmlns:a16="http://schemas.microsoft.com/office/drawing/2014/main" id="{F51C4B20-69AC-4D68-A0DB-3AC9399B124B}"/>
              </a:ext>
            </a:extLst>
          </p:cNvPr>
          <p:cNvPicPr>
            <a:picLocks noChangeAspect="1"/>
          </p:cNvPicPr>
          <p:nvPr/>
        </p:nvPicPr>
        <p:blipFill>
          <a:blip r:embed="rId4"/>
          <a:stretch>
            <a:fillRect/>
          </a:stretch>
        </p:blipFill>
        <p:spPr>
          <a:xfrm>
            <a:off x="6440365" y="2571750"/>
            <a:ext cx="2171700" cy="2552700"/>
          </a:xfrm>
          <a:prstGeom prst="rect">
            <a:avLst/>
          </a:prstGeom>
        </p:spPr>
      </p:pic>
    </p:spTree>
    <p:extLst>
      <p:ext uri="{BB962C8B-B14F-4D97-AF65-F5344CB8AC3E}">
        <p14:creationId xmlns:p14="http://schemas.microsoft.com/office/powerpoint/2010/main" val="219255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 console et les retours personnalisés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230018"/>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Déterminer le temps d’exécution d'une requête via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console.time</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console.timeEnd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t>
            </a:r>
          </a:p>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Vous devez nommer votre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timer</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ici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jokeRandom</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le calcule se fera entre time et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timeEnd</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(en ms), voici un exemple d'utilisation :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29868CA8-526C-4900-AA0A-974508F2C565}"/>
              </a:ext>
            </a:extLst>
          </p:cNvPr>
          <p:cNvPicPr>
            <a:picLocks noChangeAspect="1"/>
          </p:cNvPicPr>
          <p:nvPr/>
        </p:nvPicPr>
        <p:blipFill>
          <a:blip r:embed="rId3"/>
          <a:stretch>
            <a:fillRect/>
          </a:stretch>
        </p:blipFill>
        <p:spPr>
          <a:xfrm>
            <a:off x="238122" y="3408694"/>
            <a:ext cx="3371850" cy="838200"/>
          </a:xfrm>
          <a:prstGeom prst="rect">
            <a:avLst/>
          </a:prstGeom>
        </p:spPr>
      </p:pic>
      <p:pic>
        <p:nvPicPr>
          <p:cNvPr id="5" name="Image 4">
            <a:extLst>
              <a:ext uri="{FF2B5EF4-FFF2-40B4-BE49-F238E27FC236}">
                <a16:creationId xmlns:a16="http://schemas.microsoft.com/office/drawing/2014/main" id="{48925B96-8945-405A-BB7D-DC0E89BEFCA2}"/>
              </a:ext>
            </a:extLst>
          </p:cNvPr>
          <p:cNvPicPr>
            <a:picLocks noChangeAspect="1"/>
          </p:cNvPicPr>
          <p:nvPr/>
        </p:nvPicPr>
        <p:blipFill>
          <a:blip r:embed="rId4"/>
          <a:stretch>
            <a:fillRect/>
          </a:stretch>
        </p:blipFill>
        <p:spPr>
          <a:xfrm>
            <a:off x="3734742" y="3755462"/>
            <a:ext cx="5166335" cy="491432"/>
          </a:xfrm>
          <a:prstGeom prst="rect">
            <a:avLst/>
          </a:prstGeom>
        </p:spPr>
      </p:pic>
      <p:sp>
        <p:nvSpPr>
          <p:cNvPr id="6" name="ZoneTexte 5">
            <a:extLst>
              <a:ext uri="{FF2B5EF4-FFF2-40B4-BE49-F238E27FC236}">
                <a16:creationId xmlns:a16="http://schemas.microsoft.com/office/drawing/2014/main" id="{C3544449-76C4-401A-8FCC-F51A776992E1}"/>
              </a:ext>
            </a:extLst>
          </p:cNvPr>
          <p:cNvSpPr txBox="1"/>
          <p:nvPr/>
        </p:nvSpPr>
        <p:spPr>
          <a:xfrm>
            <a:off x="3734742" y="3396874"/>
            <a:ext cx="878767" cy="307777"/>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Times New Roman" panose="02020603050405020304" pitchFamily="18" charset="0"/>
              </a:rPr>
              <a:t>Résultat : </a:t>
            </a:r>
          </a:p>
        </p:txBody>
      </p:sp>
    </p:spTree>
    <p:extLst>
      <p:ext uri="{BB962C8B-B14F-4D97-AF65-F5344CB8AC3E}">
        <p14:creationId xmlns:p14="http://schemas.microsoft.com/office/powerpoint/2010/main" val="162419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La console et l’inspecteur d’éléments</a:t>
            </a: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2337739"/>
            <a:ext cx="866295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La console permet aussi d’effectuer une recherche dans le DOM et ciblé le nœud trouvé. Voici un exemple, ici nous allons pointé vers un h2 depuis la commande «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inspect</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sp>
        <p:nvSpPr>
          <p:cNvPr id="6" name="ZoneTexte 5">
            <a:extLst>
              <a:ext uri="{FF2B5EF4-FFF2-40B4-BE49-F238E27FC236}">
                <a16:creationId xmlns:a16="http://schemas.microsoft.com/office/drawing/2014/main" id="{C3544449-76C4-401A-8FCC-F51A776992E1}"/>
              </a:ext>
            </a:extLst>
          </p:cNvPr>
          <p:cNvSpPr txBox="1"/>
          <p:nvPr/>
        </p:nvSpPr>
        <p:spPr>
          <a:xfrm>
            <a:off x="144378" y="3396874"/>
            <a:ext cx="2521844" cy="307777"/>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Times New Roman" panose="02020603050405020304" pitchFamily="18" charset="0"/>
              </a:rPr>
              <a:t>Résultat après cette commande : </a:t>
            </a:r>
          </a:p>
        </p:txBody>
      </p:sp>
      <p:pic>
        <p:nvPicPr>
          <p:cNvPr id="8" name="Image 7">
            <a:extLst>
              <a:ext uri="{FF2B5EF4-FFF2-40B4-BE49-F238E27FC236}">
                <a16:creationId xmlns:a16="http://schemas.microsoft.com/office/drawing/2014/main" id="{5836332F-95D8-4A9F-BE7F-A336013D739B}"/>
              </a:ext>
            </a:extLst>
          </p:cNvPr>
          <p:cNvPicPr>
            <a:picLocks noChangeAspect="1"/>
          </p:cNvPicPr>
          <p:nvPr/>
        </p:nvPicPr>
        <p:blipFill>
          <a:blip r:embed="rId3"/>
          <a:stretch>
            <a:fillRect/>
          </a:stretch>
        </p:blipFill>
        <p:spPr>
          <a:xfrm>
            <a:off x="238122" y="3158749"/>
            <a:ext cx="2295525" cy="238125"/>
          </a:xfrm>
          <a:prstGeom prst="rect">
            <a:avLst/>
          </a:prstGeom>
        </p:spPr>
      </p:pic>
      <p:pic>
        <p:nvPicPr>
          <p:cNvPr id="11" name="Image 10">
            <a:extLst>
              <a:ext uri="{FF2B5EF4-FFF2-40B4-BE49-F238E27FC236}">
                <a16:creationId xmlns:a16="http://schemas.microsoft.com/office/drawing/2014/main" id="{1EACD159-8E7B-4CD1-AB40-77AF2EBCEA34}"/>
              </a:ext>
            </a:extLst>
          </p:cNvPr>
          <p:cNvPicPr>
            <a:picLocks noChangeAspect="1"/>
          </p:cNvPicPr>
          <p:nvPr/>
        </p:nvPicPr>
        <p:blipFill>
          <a:blip r:embed="rId4"/>
          <a:stretch>
            <a:fillRect/>
          </a:stretch>
        </p:blipFill>
        <p:spPr>
          <a:xfrm>
            <a:off x="238122" y="3717345"/>
            <a:ext cx="2078803" cy="1184918"/>
          </a:xfrm>
          <a:prstGeom prst="rect">
            <a:avLst/>
          </a:prstGeom>
        </p:spPr>
      </p:pic>
      <p:sp>
        <p:nvSpPr>
          <p:cNvPr id="14" name="ZoneTexte 13">
            <a:extLst>
              <a:ext uri="{FF2B5EF4-FFF2-40B4-BE49-F238E27FC236}">
                <a16:creationId xmlns:a16="http://schemas.microsoft.com/office/drawing/2014/main" id="{BAF87028-3C2A-4962-9EC0-D28FD65D6F2B}"/>
              </a:ext>
            </a:extLst>
          </p:cNvPr>
          <p:cNvSpPr txBox="1"/>
          <p:nvPr/>
        </p:nvSpPr>
        <p:spPr>
          <a:xfrm>
            <a:off x="4182978" y="3390889"/>
            <a:ext cx="2677336" cy="307777"/>
          </a:xfrm>
          <a:prstGeom prst="rect">
            <a:avLst/>
          </a:prstGeom>
          <a:noFill/>
        </p:spPr>
        <p:txBody>
          <a:bodyPr wrap="none" rtlCol="0">
            <a:spAutoFit/>
          </a:bodyPr>
          <a:lstStyle/>
          <a:p>
            <a:r>
              <a:rPr lang="fr-FR" dirty="0">
                <a:latin typeface="Roboto Condensed Light" panose="02000000000000000000" pitchFamily="2" charset="0"/>
                <a:ea typeface="Roboto Condensed Light" panose="02000000000000000000" pitchFamily="2" charset="0"/>
                <a:cs typeface="Times New Roman" panose="02020603050405020304" pitchFamily="18" charset="0"/>
              </a:rPr>
              <a:t>Résultat au retour dans la console : </a:t>
            </a:r>
          </a:p>
        </p:txBody>
      </p:sp>
      <p:pic>
        <p:nvPicPr>
          <p:cNvPr id="13" name="Image 12">
            <a:extLst>
              <a:ext uri="{FF2B5EF4-FFF2-40B4-BE49-F238E27FC236}">
                <a16:creationId xmlns:a16="http://schemas.microsoft.com/office/drawing/2014/main" id="{979C1210-27E6-49EF-A982-0019D7743EF9}"/>
              </a:ext>
            </a:extLst>
          </p:cNvPr>
          <p:cNvPicPr>
            <a:picLocks noChangeAspect="1"/>
          </p:cNvPicPr>
          <p:nvPr/>
        </p:nvPicPr>
        <p:blipFill>
          <a:blip r:embed="rId5"/>
          <a:stretch>
            <a:fillRect/>
          </a:stretch>
        </p:blipFill>
        <p:spPr>
          <a:xfrm>
            <a:off x="4278633" y="3877783"/>
            <a:ext cx="2486025" cy="390525"/>
          </a:xfrm>
          <a:prstGeom prst="rect">
            <a:avLst/>
          </a:prstGeom>
        </p:spPr>
      </p:pic>
      <p:sp>
        <p:nvSpPr>
          <p:cNvPr id="17" name="ZoneTexte 16">
            <a:extLst>
              <a:ext uri="{FF2B5EF4-FFF2-40B4-BE49-F238E27FC236}">
                <a16:creationId xmlns:a16="http://schemas.microsoft.com/office/drawing/2014/main" id="{EBFA8DC8-35A4-418F-A686-BC0FCC5AA2F4}"/>
              </a:ext>
            </a:extLst>
          </p:cNvPr>
          <p:cNvSpPr txBox="1"/>
          <p:nvPr/>
        </p:nvSpPr>
        <p:spPr>
          <a:xfrm>
            <a:off x="4278633" y="4268308"/>
            <a:ext cx="4704002" cy="738664"/>
          </a:xfrm>
          <a:prstGeom prst="rect">
            <a:avLst/>
          </a:prstGeom>
          <a:noFill/>
        </p:spPr>
        <p:txBody>
          <a:bodyPr wrap="square" lIns="91440" tIns="45720" rIns="91440" bIns="45720" rtlCol="0" anchor="t">
            <a:spAutoFit/>
          </a:bodyPr>
          <a:lstStyle/>
          <a:p>
            <a:r>
              <a:rPr lang="fr-FR" dirty="0">
                <a:latin typeface="Roboto Condensed Light"/>
                <a:ea typeface="Roboto Condensed Light"/>
                <a:cs typeface="Times New Roman"/>
              </a:rPr>
              <a:t>L’élément du DOM trouvé est renvoyé en console et isolé, ceci peut-être bien utile si vous ne souhaitez pas être pollué par le DOM extérieur de nœud recherché.</a:t>
            </a:r>
          </a:p>
        </p:txBody>
      </p:sp>
    </p:spTree>
    <p:extLst>
      <p:ext uri="{BB962C8B-B14F-4D97-AF65-F5344CB8AC3E}">
        <p14:creationId xmlns:p14="http://schemas.microsoft.com/office/powerpoint/2010/main" val="139826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1656246" y="1285906"/>
            <a:ext cx="4885521" cy="4186660"/>
          </a:xfrm>
          <a:prstGeom prst="rect">
            <a:avLst/>
          </a:prstGeom>
        </p:spPr>
        <p:txBody>
          <a:bodyPr spcFirstLastPara="1" wrap="square" lIns="91425" tIns="91425" rIns="91425" bIns="91425" anchor="t" anchorCtr="0">
            <a:noAutofit/>
          </a:bodyPr>
          <a:lstStyle/>
          <a:p>
            <a:pPr marL="571500" indent="-342900">
              <a:lnSpc>
                <a:spcPct val="100000"/>
              </a:lnSpc>
              <a:buFont typeface="+mj-lt"/>
              <a:buAutoNum type="arabicParenR"/>
            </a:pPr>
            <a:r>
              <a:rPr lang="fr-FR" sz="1800" dirty="0">
                <a:solidFill>
                  <a:srgbClr val="434343"/>
                </a:solidFill>
              </a:rPr>
              <a:t>Présentation globale du </a:t>
            </a:r>
            <a:r>
              <a:rPr lang="fr-FR" sz="1800" dirty="0" err="1">
                <a:solidFill>
                  <a:srgbClr val="434343"/>
                </a:solidFill>
              </a:rPr>
              <a:t>Devtools</a:t>
            </a:r>
            <a:r>
              <a:rPr lang="fr-FR" sz="1800" dirty="0">
                <a:solidFill>
                  <a:srgbClr val="434343"/>
                </a:solidFill>
              </a:rPr>
              <a:t> de Chrome.</a:t>
            </a:r>
          </a:p>
          <a:p>
            <a:pPr marL="571500" indent="-342900">
              <a:lnSpc>
                <a:spcPct val="100000"/>
              </a:lnSpc>
              <a:buFont typeface="+mj-lt"/>
              <a:buAutoNum type="arabicParenR"/>
            </a:pPr>
            <a:r>
              <a:rPr lang="fr-FR" sz="1800" dirty="0">
                <a:solidFill>
                  <a:srgbClr val="434343"/>
                </a:solidFill>
              </a:rPr>
              <a:t>Quelques </a:t>
            </a:r>
            <a:r>
              <a:rPr lang="fr-FR" sz="1800" dirty="0" err="1">
                <a:solidFill>
                  <a:srgbClr val="434343"/>
                </a:solidFill>
              </a:rPr>
              <a:t>tips</a:t>
            </a:r>
            <a:r>
              <a:rPr lang="fr-FR" sz="1800" dirty="0">
                <a:solidFill>
                  <a:srgbClr val="434343"/>
                </a:solidFill>
              </a:rPr>
              <a:t> &amp; tricks bien utiles.</a:t>
            </a:r>
          </a:p>
          <a:p>
            <a:pPr marL="571500" indent="-342900">
              <a:lnSpc>
                <a:spcPct val="100000"/>
              </a:lnSpc>
              <a:buFont typeface="+mj-lt"/>
              <a:buAutoNum type="arabicParenR"/>
            </a:pPr>
            <a:r>
              <a:rPr lang="fr-FR" sz="1800" dirty="0">
                <a:solidFill>
                  <a:srgbClr val="434343"/>
                </a:solidFill>
              </a:rPr>
              <a:t>Les dessous du </a:t>
            </a:r>
            <a:r>
              <a:rPr lang="fr-FR" sz="1800" dirty="0" err="1">
                <a:solidFill>
                  <a:srgbClr val="434343"/>
                </a:solidFill>
              </a:rPr>
              <a:t>DevTool</a:t>
            </a:r>
            <a:r>
              <a:rPr lang="fr-FR" sz="1800" dirty="0">
                <a:solidFill>
                  <a:srgbClr val="434343"/>
                </a:solidFill>
              </a:rPr>
              <a:t>.</a:t>
            </a:r>
          </a:p>
          <a:p>
            <a:pPr marL="571500" indent="-342900">
              <a:lnSpc>
                <a:spcPct val="100000"/>
              </a:lnSpc>
              <a:buFont typeface="+mj-lt"/>
              <a:buAutoNum type="arabicParenR"/>
            </a:pPr>
            <a:r>
              <a:rPr lang="fr-FR" sz="1800" dirty="0">
                <a:solidFill>
                  <a:srgbClr val="434343"/>
                </a:solidFill>
              </a:rPr>
              <a:t>Et si on codait un peu ?</a:t>
            </a:r>
          </a:p>
        </p:txBody>
      </p:sp>
      <p:sp>
        <p:nvSpPr>
          <p:cNvPr id="159" name="Google Shape;159;p34"/>
          <p:cNvSpPr txBox="1">
            <a:spLocks noGrp="1"/>
          </p:cNvSpPr>
          <p:nvPr>
            <p:ph type="ctrTitle"/>
          </p:nvPr>
        </p:nvSpPr>
        <p:spPr>
          <a:xfrm>
            <a:off x="1418011" y="413362"/>
            <a:ext cx="5214300" cy="6758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SOMMAIRE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Les dessous du DevTools.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93" name="Google Shape;193;p36"/>
          <p:cNvSpPr txBox="1">
            <a:spLocks noGrp="1"/>
          </p:cNvSpPr>
          <p:nvPr>
            <p:ph type="subTitle" idx="1"/>
          </p:nvPr>
        </p:nvSpPr>
        <p:spPr>
          <a:xfrm>
            <a:off x="1147574" y="4028958"/>
            <a:ext cx="4896918"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 outil cache de nombreuses fonctionnalités, je ne pourrais bien évidemment pas vous les montrer tous, mais nous allons passer en revu celles qui pourront surement vous aider au quotidien.</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249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CSS Overview</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607020"/>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Sachez qu’il est possible de récupérer une grande quantité d’éléments liés au CSS d’une page. L’outil « CSS </a:t>
            </a:r>
            <a:r>
              <a:rPr kumimoji="0" lang="fr-FR" altLang="fr-FR" b="0" i="0" u="none" strike="noStrike" cap="none" normalizeH="0" baseline="0" dirty="0" err="1">
                <a:ln>
                  <a:noFill/>
                </a:ln>
                <a:solidFill>
                  <a:srgbClr val="323130"/>
                </a:solidFill>
                <a:effectLst/>
              </a:rPr>
              <a:t>Overview</a:t>
            </a:r>
            <a:r>
              <a:rPr kumimoji="0" lang="fr-FR" altLang="fr-FR" b="0" i="0" u="none" strike="noStrike" cap="none" normalizeH="0" baseline="0" dirty="0">
                <a:ln>
                  <a:noFill/>
                </a:ln>
                <a:solidFill>
                  <a:srgbClr val="323130"/>
                </a:solidFill>
                <a:effectLst/>
              </a:rPr>
              <a:t>» permet par exemple d’afficher la grille des couleurs, des fonts, des média </a:t>
            </a:r>
            <a:r>
              <a:rPr kumimoji="0" lang="fr-FR" altLang="fr-FR" b="0" i="0" u="none" strike="noStrike" cap="none" normalizeH="0" baseline="0" dirty="0" err="1">
                <a:ln>
                  <a:noFill/>
                </a:ln>
                <a:solidFill>
                  <a:srgbClr val="323130"/>
                </a:solidFill>
                <a:effectLst/>
              </a:rPr>
              <a:t>query</a:t>
            </a:r>
            <a:r>
              <a:rPr kumimoji="0" lang="fr-FR" altLang="fr-FR" b="0" i="0" u="none" strike="noStrike" cap="none" normalizeH="0" baseline="0" dirty="0">
                <a:ln>
                  <a:noFill/>
                </a:ln>
                <a:solidFill>
                  <a:srgbClr val="323130"/>
                </a:solidFill>
                <a:effectLst/>
              </a:rPr>
              <a:t> utilisés. Attention si ce n’est pas fait, vous devez l’activer dans les préférences de Test en cochant CSS </a:t>
            </a:r>
            <a:r>
              <a:rPr kumimoji="0" lang="fr-FR" altLang="fr-FR" b="0" i="0" u="none" strike="noStrike" cap="none" normalizeH="0" baseline="0" dirty="0" err="1">
                <a:ln>
                  <a:noFill/>
                </a:ln>
                <a:solidFill>
                  <a:srgbClr val="323130"/>
                </a:solidFill>
                <a:effectLst/>
              </a:rPr>
              <a:t>Overview</a:t>
            </a:r>
            <a:r>
              <a:rPr kumimoji="0" lang="fr-FR" altLang="fr-FR" b="0" i="0" u="none" strike="noStrike" cap="none" normalizeH="0" baseline="0" dirty="0">
                <a:ln>
                  <a:noFill/>
                </a:ln>
                <a:solidFill>
                  <a:srgbClr val="323130"/>
                </a:solidFill>
                <a:effectLst/>
              </a:rPr>
              <a:t> ( F12 &gt; F1 et cocher CSS </a:t>
            </a:r>
            <a:r>
              <a:rPr kumimoji="0" lang="fr-FR" altLang="fr-FR" b="0" i="0" u="none" strike="noStrike" cap="none" normalizeH="0" baseline="0" dirty="0" err="1">
                <a:ln>
                  <a:noFill/>
                </a:ln>
                <a:solidFill>
                  <a:srgbClr val="323130"/>
                </a:solidFill>
                <a:effectLst/>
              </a:rPr>
              <a:t>Overview</a:t>
            </a:r>
            <a:r>
              <a:rPr kumimoji="0" lang="fr-FR" altLang="fr-FR" b="0" i="0" u="none" strike="noStrike" cap="none" normalizeH="0" baseline="0" dirty="0">
                <a:ln>
                  <a:noFill/>
                </a:ln>
                <a:solidFill>
                  <a:srgbClr val="323130"/>
                </a:solidFill>
                <a:effectLst/>
              </a:rPr>
              <a:t>)</a:t>
            </a:r>
            <a:endParaRPr lang="fr-FR" altLang="fr-FR" b="0" i="0" u="none" strike="noStrike" cap="none" normalizeH="0" baseline="0" dirty="0">
              <a:ln>
                <a:noFill/>
              </a:ln>
              <a:solidFill>
                <a:srgbClr val="323130"/>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4" name="Image 3">
            <a:extLst>
              <a:ext uri="{FF2B5EF4-FFF2-40B4-BE49-F238E27FC236}">
                <a16:creationId xmlns:a16="http://schemas.microsoft.com/office/drawing/2014/main" id="{993EBDC5-291F-49E9-A34E-83B915D1CBC2}"/>
              </a:ext>
            </a:extLst>
          </p:cNvPr>
          <p:cNvPicPr>
            <a:picLocks noChangeAspect="1"/>
          </p:cNvPicPr>
          <p:nvPr/>
        </p:nvPicPr>
        <p:blipFill>
          <a:blip r:embed="rId3"/>
          <a:stretch>
            <a:fillRect/>
          </a:stretch>
        </p:blipFill>
        <p:spPr>
          <a:xfrm>
            <a:off x="1148184" y="2453405"/>
            <a:ext cx="3317042" cy="2690095"/>
          </a:xfrm>
          <a:prstGeom prst="rect">
            <a:avLst/>
          </a:prstGeom>
        </p:spPr>
      </p:pic>
      <p:pic>
        <p:nvPicPr>
          <p:cNvPr id="8" name="Image 7">
            <a:extLst>
              <a:ext uri="{FF2B5EF4-FFF2-40B4-BE49-F238E27FC236}">
                <a16:creationId xmlns:a16="http://schemas.microsoft.com/office/drawing/2014/main" id="{B5851487-DAAE-4587-BFB4-7E80B8081328}"/>
              </a:ext>
            </a:extLst>
          </p:cNvPr>
          <p:cNvPicPr>
            <a:picLocks noChangeAspect="1"/>
          </p:cNvPicPr>
          <p:nvPr/>
        </p:nvPicPr>
        <p:blipFill>
          <a:blip r:embed="rId4"/>
          <a:stretch>
            <a:fillRect/>
          </a:stretch>
        </p:blipFill>
        <p:spPr>
          <a:xfrm>
            <a:off x="4485322" y="2453405"/>
            <a:ext cx="3631984" cy="2667697"/>
          </a:xfrm>
          <a:prstGeom prst="rect">
            <a:avLst/>
          </a:prstGeom>
        </p:spPr>
      </p:pic>
    </p:spTree>
    <p:extLst>
      <p:ext uri="{BB962C8B-B14F-4D97-AF65-F5344CB8AC3E}">
        <p14:creationId xmlns:p14="http://schemas.microsoft.com/office/powerpoint/2010/main" val="8181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Lighthouse : rapport perf et SEO</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607020"/>
            <a:ext cx="8662955"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Le </a:t>
            </a:r>
            <a:r>
              <a:rPr lang="fr-FR" altLang="fr-FR" dirty="0" err="1">
                <a:solidFill>
                  <a:srgbClr val="323130"/>
                </a:solidFill>
              </a:rPr>
              <a:t>D</a:t>
            </a:r>
            <a:r>
              <a:rPr kumimoji="0" lang="fr-FR" altLang="fr-FR" b="0" i="0" u="none" strike="noStrike" cap="none" normalizeH="0" baseline="0" dirty="0" err="1">
                <a:ln>
                  <a:noFill/>
                </a:ln>
                <a:solidFill>
                  <a:srgbClr val="323130"/>
                </a:solidFill>
                <a:effectLst/>
              </a:rPr>
              <a:t>evTools</a:t>
            </a:r>
            <a:r>
              <a:rPr kumimoji="0" lang="fr-FR" altLang="fr-FR" b="0" i="0" u="none" strike="noStrike" cap="none" normalizeH="0" baseline="0" dirty="0">
                <a:ln>
                  <a:noFill/>
                </a:ln>
                <a:solidFill>
                  <a:srgbClr val="323130"/>
                </a:solidFill>
                <a:effectLst/>
              </a:rPr>
              <a:t> offre la possibilité de générer un rapport en fonction de vos besoins : performances, progressive web app, bonnes pratiques, accessibilité et SEO et ceci soit pour mobile, soit sur desktop. Si vous souhaitez ne pas quitter votre page pour faire </a:t>
            </a:r>
            <a:r>
              <a:rPr lang="fr-FR" altLang="fr-FR" dirty="0">
                <a:solidFill>
                  <a:srgbClr val="323130"/>
                </a:solidFill>
              </a:rPr>
              <a:t>cet</a:t>
            </a:r>
            <a:r>
              <a:rPr kumimoji="0" lang="fr-FR" altLang="fr-FR" b="0" i="0" u="none" strike="noStrike" cap="none" normalizeH="0" baseline="0" dirty="0">
                <a:ln>
                  <a:noFill/>
                </a:ln>
                <a:solidFill>
                  <a:srgbClr val="323130"/>
                </a:solidFill>
                <a:effectLst/>
              </a:rPr>
              <a:t> audit, il vous suffit de faire un F12 sur votre page et de choisir « audit » ou « </a:t>
            </a:r>
            <a:r>
              <a:rPr kumimoji="0" lang="fr-FR" altLang="fr-FR" b="0" i="0" u="none" strike="noStrike" cap="none" normalizeH="0" baseline="0" dirty="0" err="1">
                <a:ln>
                  <a:noFill/>
                </a:ln>
                <a:solidFill>
                  <a:srgbClr val="323130"/>
                </a:solidFill>
                <a:effectLst/>
              </a:rPr>
              <a:t>Lighthouse</a:t>
            </a:r>
            <a:r>
              <a:rPr kumimoji="0" lang="fr-FR" altLang="fr-FR" b="0" i="0" u="none" strike="noStrike" cap="none" normalizeH="0" baseline="0" dirty="0">
                <a:ln>
                  <a:noFill/>
                </a:ln>
                <a:solidFill>
                  <a:srgbClr val="323130"/>
                </a:solidFill>
                <a:effectLst/>
              </a:rPr>
              <a:t> ».</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C12DD685-E193-49A1-AC47-EF4720D78ACC}"/>
              </a:ext>
            </a:extLst>
          </p:cNvPr>
          <p:cNvPicPr>
            <a:picLocks noChangeAspect="1"/>
          </p:cNvPicPr>
          <p:nvPr/>
        </p:nvPicPr>
        <p:blipFill>
          <a:blip r:embed="rId3"/>
          <a:stretch>
            <a:fillRect/>
          </a:stretch>
        </p:blipFill>
        <p:spPr>
          <a:xfrm>
            <a:off x="238122" y="3331859"/>
            <a:ext cx="3991487" cy="1093558"/>
          </a:xfrm>
          <a:prstGeom prst="rect">
            <a:avLst/>
          </a:prstGeom>
        </p:spPr>
      </p:pic>
      <p:pic>
        <p:nvPicPr>
          <p:cNvPr id="6" name="Image 5">
            <a:extLst>
              <a:ext uri="{FF2B5EF4-FFF2-40B4-BE49-F238E27FC236}">
                <a16:creationId xmlns:a16="http://schemas.microsoft.com/office/drawing/2014/main" id="{2A9CFCBD-6E1E-44A2-A307-B43E3BF7D3F0}"/>
              </a:ext>
            </a:extLst>
          </p:cNvPr>
          <p:cNvPicPr>
            <a:picLocks noChangeAspect="1"/>
          </p:cNvPicPr>
          <p:nvPr/>
        </p:nvPicPr>
        <p:blipFill>
          <a:blip r:embed="rId4"/>
          <a:stretch>
            <a:fillRect/>
          </a:stretch>
        </p:blipFill>
        <p:spPr>
          <a:xfrm>
            <a:off x="4635331" y="3038554"/>
            <a:ext cx="3224322" cy="1680168"/>
          </a:xfrm>
          <a:prstGeom prst="rect">
            <a:avLst/>
          </a:prstGeom>
        </p:spPr>
      </p:pic>
    </p:spTree>
    <p:extLst>
      <p:ext uri="{BB962C8B-B14F-4D97-AF65-F5344CB8AC3E}">
        <p14:creationId xmlns:p14="http://schemas.microsoft.com/office/powerpoint/2010/main" val="30024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r>
              <a:rPr lang="fr-FR" dirty="0" err="1"/>
              <a:t>Snippets</a:t>
            </a:r>
            <a:r>
              <a:rPr lang="fr-FR" dirty="0"/>
              <a:t>: organisez vos scripts.</a:t>
            </a: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499298"/>
            <a:ext cx="8662955"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spcBef>
                <a:spcPct val="0"/>
              </a:spcBef>
              <a:spcAft>
                <a:spcPct val="0"/>
              </a:spcAft>
            </a:pPr>
            <a:r>
              <a:rPr lang="fr-FR" altLang="fr-FR" dirty="0">
                <a:solidFill>
                  <a:srgbClr val="323130"/>
                </a:solidFill>
              </a:rPr>
              <a:t>Sachez que le </a:t>
            </a:r>
            <a:r>
              <a:rPr lang="fr-FR" altLang="fr-FR" dirty="0" err="1">
                <a:solidFill>
                  <a:srgbClr val="323130"/>
                </a:solidFill>
              </a:rPr>
              <a:t>DevTools</a:t>
            </a:r>
            <a:r>
              <a:rPr lang="fr-FR" altLang="fr-FR" dirty="0">
                <a:solidFill>
                  <a:srgbClr val="323130"/>
                </a:solidFill>
              </a:rPr>
              <a:t> de Chrome permet de regrouper vos scripts utiles dans des "</a:t>
            </a:r>
            <a:r>
              <a:rPr lang="fr-FR" altLang="fr-FR" dirty="0" err="1">
                <a:solidFill>
                  <a:srgbClr val="323130"/>
                </a:solidFill>
              </a:rPr>
              <a:t>snippets</a:t>
            </a:r>
            <a:r>
              <a:rPr lang="fr-FR" altLang="fr-FR" dirty="0">
                <a:solidFill>
                  <a:srgbClr val="323130"/>
                </a:solidFill>
              </a:rPr>
              <a:t>" ou "extrait" et ce, afin de pouvoir les réutiliser en un simple clic.</a:t>
            </a:r>
            <a:br>
              <a:rPr lang="fr-FR" altLang="fr-FR" dirty="0">
                <a:solidFill>
                  <a:srgbClr val="323130"/>
                </a:solidFill>
              </a:rPr>
            </a:br>
            <a:br>
              <a:rPr lang="fr-FR" altLang="fr-FR" dirty="0"/>
            </a:br>
            <a:r>
              <a:rPr lang="fr-FR" altLang="fr-FR" dirty="0">
                <a:solidFill>
                  <a:srgbClr val="323130"/>
                </a:solidFill>
              </a:rPr>
              <a:t>Ceux-ci sont disponibles depuis F12 &gt; Sources &gt; </a:t>
            </a:r>
            <a:r>
              <a:rPr lang="fr-FR" altLang="fr-FR" dirty="0" err="1">
                <a:solidFill>
                  <a:srgbClr val="323130"/>
                </a:solidFill>
              </a:rPr>
              <a:t>Snippets</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2" name="Image 3">
            <a:extLst>
              <a:ext uri="{FF2B5EF4-FFF2-40B4-BE49-F238E27FC236}">
                <a16:creationId xmlns:a16="http://schemas.microsoft.com/office/drawing/2014/main" id="{BFC33F50-9B0C-4D98-B63A-9E2B566F1B14}"/>
              </a:ext>
            </a:extLst>
          </p:cNvPr>
          <p:cNvPicPr>
            <a:picLocks noChangeAspect="1"/>
          </p:cNvPicPr>
          <p:nvPr/>
        </p:nvPicPr>
        <p:blipFill>
          <a:blip r:embed="rId3"/>
          <a:stretch>
            <a:fillRect/>
          </a:stretch>
        </p:blipFill>
        <p:spPr>
          <a:xfrm>
            <a:off x="294113" y="3188996"/>
            <a:ext cx="3140463" cy="960906"/>
          </a:xfrm>
          <a:prstGeom prst="rect">
            <a:avLst/>
          </a:prstGeom>
        </p:spPr>
      </p:pic>
      <p:pic>
        <p:nvPicPr>
          <p:cNvPr id="4" name="Image 4">
            <a:extLst>
              <a:ext uri="{FF2B5EF4-FFF2-40B4-BE49-F238E27FC236}">
                <a16:creationId xmlns:a16="http://schemas.microsoft.com/office/drawing/2014/main" id="{CACB2129-5471-45D3-BDDC-1D1C713D8AA0}"/>
              </a:ext>
            </a:extLst>
          </p:cNvPr>
          <p:cNvPicPr>
            <a:picLocks noChangeAspect="1"/>
          </p:cNvPicPr>
          <p:nvPr/>
        </p:nvPicPr>
        <p:blipFill>
          <a:blip r:embed="rId4"/>
          <a:stretch>
            <a:fillRect/>
          </a:stretch>
        </p:blipFill>
        <p:spPr>
          <a:xfrm>
            <a:off x="4217949" y="3186996"/>
            <a:ext cx="2743200" cy="1640947"/>
          </a:xfrm>
          <a:prstGeom prst="rect">
            <a:avLst/>
          </a:prstGeom>
        </p:spPr>
      </p:pic>
      <p:sp>
        <p:nvSpPr>
          <p:cNvPr id="5" name="ZoneTexte 4">
            <a:extLst>
              <a:ext uri="{FF2B5EF4-FFF2-40B4-BE49-F238E27FC236}">
                <a16:creationId xmlns:a16="http://schemas.microsoft.com/office/drawing/2014/main" id="{62281365-6E20-42C8-A957-98A2E7247993}"/>
              </a:ext>
            </a:extLst>
          </p:cNvPr>
          <p:cNvSpPr txBox="1"/>
          <p:nvPr/>
        </p:nvSpPr>
        <p:spPr>
          <a:xfrm>
            <a:off x="238357" y="287980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rgbClr val="404040"/>
                </a:solidFill>
                <a:latin typeface="Roboto Condensed Light"/>
              </a:rPr>
              <a:t>Panel "</a:t>
            </a:r>
            <a:r>
              <a:rPr lang="fr-FR" dirty="0" err="1">
                <a:solidFill>
                  <a:srgbClr val="404040"/>
                </a:solidFill>
                <a:latin typeface="Roboto Condensed Light"/>
              </a:rPr>
              <a:t>Snippets</a:t>
            </a:r>
            <a:r>
              <a:rPr lang="fr-FR" dirty="0">
                <a:solidFill>
                  <a:srgbClr val="404040"/>
                </a:solidFill>
                <a:latin typeface="Roboto Condensed Light"/>
              </a:rPr>
              <a:t>" :</a:t>
            </a:r>
            <a:endParaRPr lang="fr-FR" dirty="0"/>
          </a:p>
        </p:txBody>
      </p:sp>
      <p:sp>
        <p:nvSpPr>
          <p:cNvPr id="11" name="ZoneTexte 10">
            <a:extLst>
              <a:ext uri="{FF2B5EF4-FFF2-40B4-BE49-F238E27FC236}">
                <a16:creationId xmlns:a16="http://schemas.microsoft.com/office/drawing/2014/main" id="{E216E959-2518-43CF-9D35-AC2CB1B5713E}"/>
              </a:ext>
            </a:extLst>
          </p:cNvPr>
          <p:cNvSpPr txBox="1"/>
          <p:nvPr/>
        </p:nvSpPr>
        <p:spPr>
          <a:xfrm>
            <a:off x="4217948" y="287980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solidFill>
                  <a:srgbClr val="404040"/>
                </a:solidFill>
                <a:latin typeface="Roboto Condensed Light"/>
              </a:rPr>
              <a:t>Lancement d'un </a:t>
            </a:r>
            <a:r>
              <a:rPr lang="fr-FR" dirty="0" err="1">
                <a:solidFill>
                  <a:srgbClr val="404040"/>
                </a:solidFill>
                <a:latin typeface="Roboto Condensed Light"/>
              </a:rPr>
              <a:t>Snippets</a:t>
            </a:r>
            <a:endParaRPr lang="fr-FR" dirty="0" err="1"/>
          </a:p>
        </p:txBody>
      </p:sp>
      <p:pic>
        <p:nvPicPr>
          <p:cNvPr id="7" name="Image 6">
            <a:hlinkClick r:id="rId5"/>
            <a:extLst>
              <a:ext uri="{FF2B5EF4-FFF2-40B4-BE49-F238E27FC236}">
                <a16:creationId xmlns:a16="http://schemas.microsoft.com/office/drawing/2014/main" id="{2029D8B7-9266-433F-B0E4-ADB443ED91D1}"/>
              </a:ext>
            </a:extLst>
          </p:cNvPr>
          <p:cNvPicPr>
            <a:picLocks noChangeAspect="1"/>
          </p:cNvPicPr>
          <p:nvPr/>
        </p:nvPicPr>
        <p:blipFill>
          <a:blip r:embed="rId6"/>
          <a:stretch>
            <a:fillRect/>
          </a:stretch>
        </p:blipFill>
        <p:spPr>
          <a:xfrm flipH="1">
            <a:off x="8397892" y="90130"/>
            <a:ext cx="503183" cy="503183"/>
          </a:xfrm>
          <a:prstGeom prst="rect">
            <a:avLst/>
          </a:prstGeom>
        </p:spPr>
      </p:pic>
      <p:sp>
        <p:nvSpPr>
          <p:cNvPr id="8" name="ZoneTexte 7">
            <a:extLst>
              <a:ext uri="{FF2B5EF4-FFF2-40B4-BE49-F238E27FC236}">
                <a16:creationId xmlns:a16="http://schemas.microsoft.com/office/drawing/2014/main" id="{8A6CF695-62B1-4696-99A1-2DBFAF8E8E4E}"/>
              </a:ext>
            </a:extLst>
          </p:cNvPr>
          <p:cNvSpPr txBox="1"/>
          <p:nvPr/>
        </p:nvSpPr>
        <p:spPr>
          <a:xfrm>
            <a:off x="8399656" y="189570"/>
            <a:ext cx="5408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dirty="0">
                <a:hlinkClick r:id="rId7"/>
              </a:rPr>
              <a:t>.</a:t>
            </a:r>
            <a:endParaRPr lang="fr-FR" dirty="0"/>
          </a:p>
        </p:txBody>
      </p:sp>
    </p:spTree>
    <p:extLst>
      <p:ext uri="{BB962C8B-B14F-4D97-AF65-F5344CB8AC3E}">
        <p14:creationId xmlns:p14="http://schemas.microsoft.com/office/powerpoint/2010/main" val="407785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Et si on codait un peu !</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93" name="Google Shape;193;p36"/>
          <p:cNvSpPr txBox="1">
            <a:spLocks noGrp="1"/>
          </p:cNvSpPr>
          <p:nvPr>
            <p:ph type="subTitle" idx="1"/>
          </p:nvPr>
        </p:nvSpPr>
        <p:spPr>
          <a:xfrm>
            <a:off x="1147574" y="4028958"/>
            <a:ext cx="4896918" cy="857119"/>
          </a:xfrm>
          <a:prstGeom prst="rect">
            <a:avLst/>
          </a:prstGeom>
        </p:spPr>
        <p:txBody>
          <a:bodyPr spcFirstLastPara="1" wrap="square" lIns="91425" tIns="91425" rIns="91425" bIns="91425" anchor="t" anchorCtr="0">
            <a:noAutofit/>
          </a:bodyPr>
          <a:lstStyle/>
          <a:p>
            <a:pPr marL="0" indent="0"/>
            <a:r>
              <a:rPr lang="fr-FR" dirty="0"/>
              <a:t>Sachez que notre </a:t>
            </a:r>
            <a:r>
              <a:rPr lang="fr-FR" dirty="0" err="1"/>
              <a:t>DevTools</a:t>
            </a:r>
            <a:r>
              <a:rPr lang="fr-FR" dirty="0"/>
              <a:t> offre la possibilité de travailler sur un projet et d’éditer vos fichier comme le ferait (à peu près) </a:t>
            </a:r>
            <a:r>
              <a:rPr lang="fr-FR" dirty="0" err="1"/>
              <a:t>VSCode</a:t>
            </a:r>
            <a:r>
              <a:rPr lang="fr-FR" dirty="0"/>
              <a:t>.</a:t>
            </a:r>
          </a:p>
          <a:p>
            <a:pPr marL="0" indent="0"/>
            <a:endParaRPr lang="fr-FR" dirty="0"/>
          </a:p>
          <a:p>
            <a:pPr marL="0" indent="0"/>
            <a:r>
              <a:rPr lang="fr-FR" dirty="0"/>
              <a:t>Regardons de plus près le Workspace (disponible depuis “sources”)</a:t>
            </a: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310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Worspace DevTools - projet</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714741"/>
            <a:ext cx="866295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eaLnBrk="0" fontAlgn="base" hangingPunct="0">
              <a:spcBef>
                <a:spcPct val="0"/>
              </a:spcBef>
              <a:spcAft>
                <a:spcPct val="0"/>
              </a:spcAft>
              <a:buClrTx/>
              <a:buSzTx/>
            </a:pPr>
            <a:r>
              <a:rPr kumimoji="0" lang="fr-FR" altLang="fr-FR" b="0" i="0" u="none" strike="noStrike" cap="none" normalizeH="0" baseline="0" dirty="0">
                <a:ln>
                  <a:noFill/>
                </a:ln>
                <a:solidFill>
                  <a:srgbClr val="323130"/>
                </a:solidFill>
                <a:effectLst/>
              </a:rPr>
              <a:t>Je vous ai préparé un petit projet que vous trouverez à cette adresse</a:t>
            </a:r>
            <a:r>
              <a:rPr lang="fr-FR" altLang="fr-FR" dirty="0">
                <a:solidFill>
                  <a:srgbClr val="323130"/>
                </a:solidFill>
              </a:rPr>
              <a:t> </a:t>
            </a:r>
            <a:r>
              <a:rPr kumimoji="0" lang="fr-FR" altLang="fr-FR" b="0" i="0" u="none" strike="noStrike" cap="none" normalizeH="0" baseline="0" dirty="0">
                <a:ln>
                  <a:noFill/>
                </a:ln>
                <a:solidFill>
                  <a:srgbClr val="323130"/>
                </a:solidFill>
                <a:effectLst/>
              </a:rPr>
              <a:t> sur </a:t>
            </a:r>
            <a:r>
              <a:rPr kumimoji="0" lang="fr-FR" altLang="fr-FR" b="0" i="0" u="none" strike="noStrike" cap="none" normalizeH="0" baseline="0" dirty="0">
                <a:ln>
                  <a:noFill/>
                </a:ln>
                <a:solidFill>
                  <a:srgbClr val="323130"/>
                </a:solidFill>
                <a:effectLst/>
                <a:hlinkClick r:id="rId3"/>
              </a:rPr>
              <a:t>Github</a:t>
            </a:r>
            <a:r>
              <a:rPr kumimoji="0" lang="fr-FR" altLang="fr-FR" b="0" i="0" u="none" strike="noStrike" cap="none" normalizeH="0" baseline="0" dirty="0">
                <a:ln>
                  <a:noFill/>
                </a:ln>
                <a:solidFill>
                  <a:srgbClr val="323130"/>
                </a:solidFill>
                <a:effectLst/>
              </a:rPr>
              <a:t>. Il vous suffit de télécharger le ZIP et de le décompresser :</a:t>
            </a:r>
            <a:endParaRPr lang="fr-FR" altLang="fr-FR" b="0" i="0" u="none" strike="noStrike" cap="none" normalizeH="0" baseline="0" dirty="0">
              <a:ln>
                <a:noFill/>
              </a:ln>
              <a:solidFill>
                <a:srgbClr val="323130"/>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p:txBody>
      </p:sp>
      <p:pic>
        <p:nvPicPr>
          <p:cNvPr id="3" name="Image 2">
            <a:extLst>
              <a:ext uri="{FF2B5EF4-FFF2-40B4-BE49-F238E27FC236}">
                <a16:creationId xmlns:a16="http://schemas.microsoft.com/office/drawing/2014/main" id="{B6C0D08E-B032-40C7-AD1F-23EF795D2AAF}"/>
              </a:ext>
            </a:extLst>
          </p:cNvPr>
          <p:cNvPicPr>
            <a:picLocks noChangeAspect="1"/>
          </p:cNvPicPr>
          <p:nvPr/>
        </p:nvPicPr>
        <p:blipFill>
          <a:blip r:embed="rId4"/>
          <a:stretch>
            <a:fillRect/>
          </a:stretch>
        </p:blipFill>
        <p:spPr>
          <a:xfrm>
            <a:off x="1988081" y="2453405"/>
            <a:ext cx="5163035" cy="2020318"/>
          </a:xfrm>
          <a:prstGeom prst="rect">
            <a:avLst/>
          </a:prstGeom>
        </p:spPr>
      </p:pic>
      <p:sp>
        <p:nvSpPr>
          <p:cNvPr id="9" name="Sous-titre 1">
            <a:extLst>
              <a:ext uri="{FF2B5EF4-FFF2-40B4-BE49-F238E27FC236}">
                <a16:creationId xmlns:a16="http://schemas.microsoft.com/office/drawing/2014/main" id="{CFB1626A-355F-4407-9189-E8BC16CB8F02}"/>
              </a:ext>
            </a:extLst>
          </p:cNvPr>
          <p:cNvSpPr txBox="1">
            <a:spLocks noChangeArrowheads="1"/>
          </p:cNvSpPr>
          <p:nvPr/>
        </p:nvSpPr>
        <p:spPr bwMode="auto">
          <a:xfrm>
            <a:off x="238120" y="4745593"/>
            <a:ext cx="866295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l" eaLnBrk="0" fontAlgn="base" hangingPunct="0">
              <a:spcBef>
                <a:spcPct val="0"/>
              </a:spcBef>
              <a:spcAft>
                <a:spcPct val="0"/>
              </a:spcAft>
              <a:buClrTx/>
              <a:buSzTx/>
            </a:pPr>
            <a:r>
              <a:rPr lang="fr-FR" altLang="fr-FR" dirty="0">
                <a:solidFill>
                  <a:srgbClr val="323130"/>
                </a:solidFill>
              </a:rPr>
              <a:t>Vous pouvez bien évidement le télécharger plus tard afin de suivre cette partie sans le support de ces fichiers.</a:t>
            </a:r>
          </a:p>
        </p:txBody>
      </p:sp>
      <p:pic>
        <p:nvPicPr>
          <p:cNvPr id="4" name="Image 3">
            <a:hlinkClick r:id="rId3"/>
            <a:extLst>
              <a:ext uri="{FF2B5EF4-FFF2-40B4-BE49-F238E27FC236}">
                <a16:creationId xmlns:a16="http://schemas.microsoft.com/office/drawing/2014/main" id="{10484F1A-72EC-439D-8CF3-CC6C3FF8AE8C}"/>
              </a:ext>
            </a:extLst>
          </p:cNvPr>
          <p:cNvPicPr>
            <a:picLocks noChangeAspect="1"/>
          </p:cNvPicPr>
          <p:nvPr/>
        </p:nvPicPr>
        <p:blipFill>
          <a:blip r:embed="rId5"/>
          <a:stretch>
            <a:fillRect/>
          </a:stretch>
        </p:blipFill>
        <p:spPr>
          <a:xfrm flipH="1">
            <a:off x="8397892" y="90130"/>
            <a:ext cx="503183" cy="503183"/>
          </a:xfrm>
          <a:prstGeom prst="rect">
            <a:avLst/>
          </a:prstGeom>
        </p:spPr>
      </p:pic>
    </p:spTree>
    <p:extLst>
      <p:ext uri="{BB962C8B-B14F-4D97-AF65-F5344CB8AC3E}">
        <p14:creationId xmlns:p14="http://schemas.microsoft.com/office/powerpoint/2010/main" val="285455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Worspace DevTools - débuter</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714741"/>
            <a:ext cx="8662955"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323130"/>
                </a:solidFill>
                <a:effectLst/>
              </a:rPr>
              <a:t>Ouvrez le </a:t>
            </a:r>
            <a:r>
              <a:rPr kumimoji="0" lang="fr-FR" altLang="fr-FR" b="0" i="0" u="none" strike="noStrike" cap="none" normalizeH="0" baseline="0" dirty="0" err="1">
                <a:ln>
                  <a:noFill/>
                </a:ln>
                <a:solidFill>
                  <a:srgbClr val="323130"/>
                </a:solidFill>
                <a:effectLst/>
              </a:rPr>
              <a:t>DevTools</a:t>
            </a:r>
            <a:r>
              <a:rPr kumimoji="0" lang="fr-FR" altLang="fr-FR" b="0" i="0" u="none" strike="noStrike" cap="none" normalizeH="0" baseline="0" dirty="0">
                <a:ln>
                  <a:noFill/>
                </a:ln>
                <a:solidFill>
                  <a:srgbClr val="323130"/>
                </a:solidFill>
                <a:effectLst/>
              </a:rPr>
              <a:t> via F12 depuis une page web et déplacez</a:t>
            </a:r>
            <a:r>
              <a:rPr lang="fr-FR" altLang="fr-FR" dirty="0">
                <a:solidFill>
                  <a:srgbClr val="323130"/>
                </a:solidFill>
              </a:rPr>
              <a:t>-vous dans « sources » afin d’y déposer votre dossier « Exemple-espace-de-travail » via « ajouter un dossier à l’espace de travail ». Une fois ceci fait, vous devriez avoir quelque chose de ce genre :</a:t>
            </a:r>
            <a:endParaRPr lang="fr-FR" altLang="fr-FR" b="0" i="0" u="none" strike="noStrike" cap="none" normalizeH="0" baseline="0" dirty="0">
              <a:ln>
                <a:noFill/>
              </a:ln>
              <a:solidFill>
                <a:srgbClr val="323130"/>
              </a:solidFill>
              <a:effectLst/>
            </a:endParaRPr>
          </a:p>
        </p:txBody>
      </p:sp>
      <p:pic>
        <p:nvPicPr>
          <p:cNvPr id="4" name="Image 3">
            <a:extLst>
              <a:ext uri="{FF2B5EF4-FFF2-40B4-BE49-F238E27FC236}">
                <a16:creationId xmlns:a16="http://schemas.microsoft.com/office/drawing/2014/main" id="{E5EBE906-2762-4123-931B-A45DEFE7349A}"/>
              </a:ext>
            </a:extLst>
          </p:cNvPr>
          <p:cNvPicPr>
            <a:picLocks noChangeAspect="1"/>
          </p:cNvPicPr>
          <p:nvPr/>
        </p:nvPicPr>
        <p:blipFill>
          <a:blip r:embed="rId3"/>
          <a:stretch>
            <a:fillRect/>
          </a:stretch>
        </p:blipFill>
        <p:spPr>
          <a:xfrm>
            <a:off x="1371600" y="2573389"/>
            <a:ext cx="3198000" cy="2184348"/>
          </a:xfrm>
          <a:prstGeom prst="rect">
            <a:avLst/>
          </a:prstGeom>
        </p:spPr>
      </p:pic>
      <p:sp>
        <p:nvSpPr>
          <p:cNvPr id="6" name="Sous-titre 1">
            <a:extLst>
              <a:ext uri="{FF2B5EF4-FFF2-40B4-BE49-F238E27FC236}">
                <a16:creationId xmlns:a16="http://schemas.microsoft.com/office/drawing/2014/main" id="{B96FE82B-C846-4E85-8FBC-9270875C86BF}"/>
              </a:ext>
            </a:extLst>
          </p:cNvPr>
          <p:cNvSpPr txBox="1">
            <a:spLocks noChangeArrowheads="1"/>
          </p:cNvSpPr>
          <p:nvPr/>
        </p:nvSpPr>
        <p:spPr bwMode="auto">
          <a:xfrm>
            <a:off x="160177" y="4757737"/>
            <a:ext cx="866295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l" eaLnBrk="0" fontAlgn="base" hangingPunct="0">
              <a:spcBef>
                <a:spcPct val="0"/>
              </a:spcBef>
              <a:spcAft>
                <a:spcPct val="0"/>
              </a:spcAft>
              <a:buClrTx/>
              <a:buSzTx/>
            </a:pPr>
            <a:r>
              <a:rPr lang="fr-FR" altLang="fr-FR" dirty="0">
                <a:solidFill>
                  <a:srgbClr val="323130"/>
                </a:solidFill>
              </a:rPr>
              <a:t>Nous allons regarder ensemble ce projet et regarder de plus près ce que cette fonctionnalité peut nous offrir.</a:t>
            </a:r>
          </a:p>
        </p:txBody>
      </p:sp>
    </p:spTree>
    <p:extLst>
      <p:ext uri="{BB962C8B-B14F-4D97-AF65-F5344CB8AC3E}">
        <p14:creationId xmlns:p14="http://schemas.microsoft.com/office/powerpoint/2010/main" val="389966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Worspace DevTools - fonctionnalités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499298"/>
            <a:ext cx="8662955"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rPr>
              <a:t>Vous avez désormais deux possibilités pour travailler sur ce projet, sois un mode « local », soit depuis un web server comme je l’ai proposé dans l'exercice. Je vous indique comment déployer les deux méthodes, mais si vous êtes au sein de Solocal optez pour une gestion locale comme ceci est indiqué dans l’index.html.</a:t>
            </a:r>
          </a:p>
          <a:p>
            <a:pPr marL="0" marR="0" lvl="0" indent="0" algn="l" defTabSz="914400" rtl="0" eaLnBrk="0" fontAlgn="base" latinLnBrk="0" hangingPunct="0">
              <a:lnSpc>
                <a:spcPct val="100000"/>
              </a:lnSpc>
              <a:spcBef>
                <a:spcPct val="0"/>
              </a:spcBef>
              <a:spcAft>
                <a:spcPct val="0"/>
              </a:spcAft>
              <a:buClrTx/>
              <a:buSzTx/>
              <a:tabLst/>
            </a:pPr>
            <a:endPar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rPr>
              <a:t>À ce stade passons en revue notre </a:t>
            </a:r>
            <a:r>
              <a:rPr lang="fr-FR" altLang="fr-FR" dirty="0" err="1">
                <a:solidFill>
                  <a:srgbClr val="323130"/>
                </a:solidFill>
              </a:rPr>
              <a:t>workspace</a:t>
            </a:r>
            <a:r>
              <a:rPr lang="fr-FR" altLang="fr-FR" dirty="0">
                <a:solidFill>
                  <a:srgbClr val="323130"/>
                </a:solidFill>
              </a:rPr>
              <a:t> et affichons notre fichier dans le navigateur.</a:t>
            </a:r>
            <a:endParaRPr lang="fr-FR" altLang="fr-FR" b="0" i="0" u="none" strike="noStrike" cap="none" normalizeH="0" baseline="0" dirty="0">
              <a:ln>
                <a:noFill/>
              </a:ln>
              <a:solidFill>
                <a:srgbClr val="323130"/>
              </a:solidFill>
              <a:effectLst/>
            </a:endParaRPr>
          </a:p>
        </p:txBody>
      </p:sp>
      <p:pic>
        <p:nvPicPr>
          <p:cNvPr id="3" name="Image 2">
            <a:extLst>
              <a:ext uri="{FF2B5EF4-FFF2-40B4-BE49-F238E27FC236}">
                <a16:creationId xmlns:a16="http://schemas.microsoft.com/office/drawing/2014/main" id="{3BC4411E-177A-4FDE-8335-CFE7C026992F}"/>
              </a:ext>
            </a:extLst>
          </p:cNvPr>
          <p:cNvPicPr>
            <a:picLocks noChangeAspect="1"/>
          </p:cNvPicPr>
          <p:nvPr/>
        </p:nvPicPr>
        <p:blipFill>
          <a:blip r:embed="rId3"/>
          <a:stretch>
            <a:fillRect/>
          </a:stretch>
        </p:blipFill>
        <p:spPr>
          <a:xfrm>
            <a:off x="2373668" y="2776174"/>
            <a:ext cx="4391861" cy="2367326"/>
          </a:xfrm>
          <a:prstGeom prst="rect">
            <a:avLst/>
          </a:prstGeom>
        </p:spPr>
      </p:pic>
    </p:spTree>
    <p:extLst>
      <p:ext uri="{BB962C8B-B14F-4D97-AF65-F5344CB8AC3E}">
        <p14:creationId xmlns:p14="http://schemas.microsoft.com/office/powerpoint/2010/main" val="57220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2110154" y="-195125"/>
            <a:ext cx="7028966"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Worspace DevTools - fonctionnalités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38122" y="1822464"/>
            <a:ext cx="8662955"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fr-FR" altLang="fr-FR" dirty="0">
                <a:solidFill>
                  <a:srgbClr val="323130"/>
                </a:solidFill>
              </a:rPr>
              <a:t>Une fonctionnalité sympa, l’auto-complétions, tout comme dans </a:t>
            </a:r>
            <a:r>
              <a:rPr lang="fr-FR" altLang="fr-FR" dirty="0" err="1">
                <a:solidFill>
                  <a:srgbClr val="323130"/>
                </a:solidFill>
              </a:rPr>
              <a:t>VSCode</a:t>
            </a:r>
            <a:r>
              <a:rPr lang="fr-FR" altLang="fr-FR" dirty="0">
                <a:solidFill>
                  <a:srgbClr val="323130"/>
                </a:solidFill>
              </a:rPr>
              <a:t>, sachez que le </a:t>
            </a:r>
            <a:r>
              <a:rPr lang="fr-FR" altLang="fr-FR" dirty="0" err="1">
                <a:solidFill>
                  <a:srgbClr val="323130"/>
                </a:solidFill>
              </a:rPr>
              <a:t>DevTools</a:t>
            </a:r>
            <a:r>
              <a:rPr lang="fr-FR" altLang="fr-FR" dirty="0">
                <a:solidFill>
                  <a:srgbClr val="323130"/>
                </a:solidFill>
              </a:rPr>
              <a:t> propose lui aussi cette fonctionnalité sur vos fichiers CSS</a:t>
            </a:r>
            <a:endParaRPr lang="fr-FR" altLang="fr-FR" b="0" i="0" u="none" strike="noStrike" cap="none" normalizeH="0" baseline="0" dirty="0">
              <a:ln>
                <a:noFill/>
              </a:ln>
              <a:solidFill>
                <a:srgbClr val="323130"/>
              </a:solidFill>
              <a:effectLst/>
            </a:endParaRPr>
          </a:p>
        </p:txBody>
      </p:sp>
      <p:pic>
        <p:nvPicPr>
          <p:cNvPr id="4" name="Image 3">
            <a:extLst>
              <a:ext uri="{FF2B5EF4-FFF2-40B4-BE49-F238E27FC236}">
                <a16:creationId xmlns:a16="http://schemas.microsoft.com/office/drawing/2014/main" id="{2D9F6886-E00D-439E-AF0C-CF1C7C98020A}"/>
              </a:ext>
            </a:extLst>
          </p:cNvPr>
          <p:cNvPicPr>
            <a:picLocks noChangeAspect="1"/>
          </p:cNvPicPr>
          <p:nvPr/>
        </p:nvPicPr>
        <p:blipFill>
          <a:blip r:embed="rId3"/>
          <a:stretch>
            <a:fillRect/>
          </a:stretch>
        </p:blipFill>
        <p:spPr>
          <a:xfrm>
            <a:off x="598877" y="3385213"/>
            <a:ext cx="1181062" cy="1278744"/>
          </a:xfrm>
          <a:prstGeom prst="rect">
            <a:avLst/>
          </a:prstGeom>
        </p:spPr>
      </p:pic>
      <p:pic>
        <p:nvPicPr>
          <p:cNvPr id="6" name="Image 5">
            <a:extLst>
              <a:ext uri="{FF2B5EF4-FFF2-40B4-BE49-F238E27FC236}">
                <a16:creationId xmlns:a16="http://schemas.microsoft.com/office/drawing/2014/main" id="{CA6325BC-1330-45E7-8C1F-1656B3276881}"/>
              </a:ext>
            </a:extLst>
          </p:cNvPr>
          <p:cNvPicPr>
            <a:picLocks noChangeAspect="1"/>
          </p:cNvPicPr>
          <p:nvPr/>
        </p:nvPicPr>
        <p:blipFill>
          <a:blip r:embed="rId4"/>
          <a:stretch>
            <a:fillRect/>
          </a:stretch>
        </p:blipFill>
        <p:spPr>
          <a:xfrm>
            <a:off x="1894241" y="3385213"/>
            <a:ext cx="1181063" cy="374682"/>
          </a:xfrm>
          <a:prstGeom prst="rect">
            <a:avLst/>
          </a:prstGeom>
        </p:spPr>
      </p:pic>
      <p:pic>
        <p:nvPicPr>
          <p:cNvPr id="8" name="Image 7">
            <a:extLst>
              <a:ext uri="{FF2B5EF4-FFF2-40B4-BE49-F238E27FC236}">
                <a16:creationId xmlns:a16="http://schemas.microsoft.com/office/drawing/2014/main" id="{14D63D1D-E269-4A93-AE2C-DB0F58B4C95F}"/>
              </a:ext>
            </a:extLst>
          </p:cNvPr>
          <p:cNvPicPr>
            <a:picLocks noChangeAspect="1"/>
          </p:cNvPicPr>
          <p:nvPr/>
        </p:nvPicPr>
        <p:blipFill>
          <a:blip r:embed="rId5"/>
          <a:stretch>
            <a:fillRect/>
          </a:stretch>
        </p:blipFill>
        <p:spPr>
          <a:xfrm>
            <a:off x="5087026" y="3385213"/>
            <a:ext cx="1963343" cy="1086248"/>
          </a:xfrm>
          <a:prstGeom prst="rect">
            <a:avLst/>
          </a:prstGeom>
        </p:spPr>
      </p:pic>
      <p:sp>
        <p:nvSpPr>
          <p:cNvPr id="12" name="Google Shape;193;p36">
            <a:extLst>
              <a:ext uri="{FF2B5EF4-FFF2-40B4-BE49-F238E27FC236}">
                <a16:creationId xmlns:a16="http://schemas.microsoft.com/office/drawing/2014/main" id="{D592C3B0-0018-42CD-A792-3B03B72DDAEB}"/>
              </a:ext>
            </a:extLst>
          </p:cNvPr>
          <p:cNvSpPr txBox="1">
            <a:spLocks/>
          </p:cNvSpPr>
          <p:nvPr/>
        </p:nvSpPr>
        <p:spPr>
          <a:xfrm>
            <a:off x="521428" y="2912134"/>
            <a:ext cx="2759243" cy="374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l"/>
            <a:r>
              <a:rPr lang="fr-FR" dirty="0"/>
              <a:t>Ceci fonctionne pour les paramètres :</a:t>
            </a:r>
          </a:p>
        </p:txBody>
      </p:sp>
      <p:sp>
        <p:nvSpPr>
          <p:cNvPr id="13" name="Google Shape;193;p36">
            <a:extLst>
              <a:ext uri="{FF2B5EF4-FFF2-40B4-BE49-F238E27FC236}">
                <a16:creationId xmlns:a16="http://schemas.microsoft.com/office/drawing/2014/main" id="{47AB6FF3-9645-49FE-889A-B59AED7EC3D2}"/>
              </a:ext>
            </a:extLst>
          </p:cNvPr>
          <p:cNvSpPr txBox="1">
            <a:spLocks/>
          </p:cNvSpPr>
          <p:nvPr/>
        </p:nvSpPr>
        <p:spPr>
          <a:xfrm>
            <a:off x="5031184" y="2912134"/>
            <a:ext cx="2759243" cy="374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rgbClr val="434343"/>
              </a:buClr>
              <a:buSzPts val="12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9pPr>
          </a:lstStyle>
          <a:p>
            <a:pPr marL="0" indent="0" algn="l"/>
            <a:r>
              <a:rPr lang="fr-FR" dirty="0"/>
              <a:t>Et les valeurs :</a:t>
            </a:r>
          </a:p>
        </p:txBody>
      </p:sp>
    </p:spTree>
    <p:extLst>
      <p:ext uri="{BB962C8B-B14F-4D97-AF65-F5344CB8AC3E}">
        <p14:creationId xmlns:p14="http://schemas.microsoft.com/office/powerpoint/2010/main" val="386850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992BAF8-1D93-4808-9C6F-489B68D12EB3}"/>
              </a:ext>
            </a:extLst>
          </p:cNvPr>
          <p:cNvSpPr>
            <a:spLocks noGrp="1"/>
          </p:cNvSpPr>
          <p:nvPr/>
        </p:nvSpPr>
        <p:spPr>
          <a:xfrm>
            <a:off x="1964851" y="352850"/>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fr-FR"/>
              <a:t>This </a:t>
            </a:r>
            <a:r>
              <a:rPr lang="fr-FR" err="1"/>
              <a:t>is</a:t>
            </a:r>
            <a:r>
              <a:rPr lang="fr-FR"/>
              <a:t> the end…</a:t>
            </a:r>
          </a:p>
        </p:txBody>
      </p:sp>
      <p:sp>
        <p:nvSpPr>
          <p:cNvPr id="5" name="Rectangle 4">
            <a:extLst>
              <a:ext uri="{FF2B5EF4-FFF2-40B4-BE49-F238E27FC236}">
                <a16:creationId xmlns:a16="http://schemas.microsoft.com/office/drawing/2014/main" id="{B94335FD-9761-4088-9AC8-BE3778FB29EB}"/>
              </a:ext>
            </a:extLst>
          </p:cNvPr>
          <p:cNvSpPr/>
          <p:nvPr/>
        </p:nvSpPr>
        <p:spPr>
          <a:xfrm>
            <a:off x="379352" y="1617643"/>
            <a:ext cx="6969737" cy="1815882"/>
          </a:xfrm>
          <a:prstGeom prst="rect">
            <a:avLst/>
          </a:prstGeom>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dirty="0">
                <a:solidFill>
                  <a:schemeClr val="tx1">
                    <a:lumMod val="75000"/>
                    <a:lumOff val="25000"/>
                  </a:schemeClr>
                </a:solidFill>
                <a:latin typeface="Roboto Condensed Light"/>
                <a:ea typeface="Roboto Condensed Light"/>
              </a:rPr>
              <a:t>Ce cours est terminé et j’espère qu’il vous aura permis de mieux assimiler notre chers </a:t>
            </a:r>
            <a:r>
              <a:rPr lang="fr-FR" dirty="0" err="1">
                <a:solidFill>
                  <a:schemeClr val="tx1">
                    <a:lumMod val="75000"/>
                    <a:lumOff val="25000"/>
                  </a:schemeClr>
                </a:solidFill>
                <a:latin typeface="Roboto Condensed Light"/>
                <a:ea typeface="Roboto Condensed Light"/>
              </a:rPr>
              <a:t>DevTools</a:t>
            </a:r>
            <a:r>
              <a:rPr lang="fr-FR" dirty="0">
                <a:solidFill>
                  <a:schemeClr val="tx1">
                    <a:lumMod val="75000"/>
                    <a:lumOff val="25000"/>
                  </a:schemeClr>
                </a:solidFill>
                <a:latin typeface="Roboto Condensed Light"/>
                <a:ea typeface="Roboto Condensed Light"/>
              </a:rPr>
              <a:t>.</a:t>
            </a:r>
            <a:br>
              <a:rPr lang="fr-FR" dirty="0">
                <a:latin typeface="Roboto Condensed Light" panose="02000000000000000000" pitchFamily="2" charset="0"/>
                <a:ea typeface="Roboto Condensed Light" panose="02000000000000000000" pitchFamily="2" charset="0"/>
              </a:rPr>
            </a:br>
            <a:r>
              <a:rPr lang="fr-FR" dirty="0">
                <a:solidFill>
                  <a:schemeClr val="tx1">
                    <a:lumMod val="75000"/>
                    <a:lumOff val="25000"/>
                  </a:schemeClr>
                </a:solidFill>
                <a:latin typeface="Roboto Condensed Light"/>
                <a:ea typeface="Roboto Condensed Light"/>
              </a:rPr>
              <a:t>Je reste bien évidemment disponible pour tous ceux qui auraient besoin de compléments, d’exemples plus avancés ou de tout autre chose sur ce sujet.</a:t>
            </a:r>
          </a:p>
          <a:p>
            <a:endParaRPr lang="fr-FR">
              <a:solidFill>
                <a:schemeClr val="tx1">
                  <a:lumMod val="75000"/>
                  <a:lumOff val="25000"/>
                </a:schemeClr>
              </a:solidFill>
              <a:latin typeface="Roboto Condensed Light" panose="02000000000000000000" pitchFamily="2" charset="0"/>
              <a:ea typeface="Roboto Condensed Light" panose="02000000000000000000" pitchFamily="2" charset="0"/>
            </a:endParaRPr>
          </a:p>
          <a:p>
            <a:endParaRPr lang="fr-FR">
              <a:solidFill>
                <a:schemeClr val="tx1">
                  <a:lumMod val="75000"/>
                  <a:lumOff val="25000"/>
                </a:schemeClr>
              </a:solidFill>
              <a:latin typeface="Roboto Condensed Light" panose="02000000000000000000" pitchFamily="2" charset="0"/>
              <a:ea typeface="Roboto Condensed Light" panose="02000000000000000000" pitchFamily="2" charset="0"/>
            </a:endParaRPr>
          </a:p>
          <a:p>
            <a:endParaRPr lang="fr-FR">
              <a:solidFill>
                <a:schemeClr val="tx1">
                  <a:lumMod val="75000"/>
                  <a:lumOff val="25000"/>
                </a:schemeClr>
              </a:solidFill>
              <a:latin typeface="Roboto Condensed Light" panose="02000000000000000000" pitchFamily="2" charset="0"/>
              <a:ea typeface="Roboto Condensed Light" panose="02000000000000000000" pitchFamily="2" charset="0"/>
            </a:endParaRPr>
          </a:p>
          <a:p>
            <a:endParaRPr lang="fr-FR">
              <a:solidFill>
                <a:schemeClr val="tx1">
                  <a:lumMod val="75000"/>
                  <a:lumOff val="25000"/>
                </a:schemeClr>
              </a:solidFill>
              <a:latin typeface="Roboto Condensed Light" panose="02000000000000000000" pitchFamily="2" charset="0"/>
              <a:ea typeface="Roboto Condensed Light" panose="02000000000000000000" pitchFamily="2" charset="0"/>
            </a:endParaRPr>
          </a:p>
          <a:p>
            <a:r>
              <a:rPr lang="fr-FR" dirty="0">
                <a:solidFill>
                  <a:schemeClr val="tx1">
                    <a:lumMod val="75000"/>
                    <a:lumOff val="25000"/>
                  </a:schemeClr>
                </a:solidFill>
                <a:latin typeface="Roboto Condensed Light"/>
                <a:ea typeface="Roboto Condensed Light"/>
              </a:rPr>
              <a:t>Merci à tous ;)</a:t>
            </a:r>
          </a:p>
        </p:txBody>
      </p:sp>
    </p:spTree>
    <p:extLst>
      <p:ext uri="{BB962C8B-B14F-4D97-AF65-F5344CB8AC3E}">
        <p14:creationId xmlns:p14="http://schemas.microsoft.com/office/powerpoint/2010/main" val="393727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Présentation Globale</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9492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cette partie je vais essayer de vous présenter l’outil, enfin vous donner des clés afin de bien comprendre les différentes utilisation de cet outil. Grace à lui vous pourrez gagner en temps de production.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Avant toute chose, quelques liens.</a:t>
            </a:r>
            <a:endParaRPr dirty="0"/>
          </a:p>
        </p:txBody>
      </p:sp>
      <p:cxnSp>
        <p:nvCxnSpPr>
          <p:cNvPr id="260" name="Google Shape;260;p41"/>
          <p:cNvCxnSpPr/>
          <p:nvPr/>
        </p:nvCxnSpPr>
        <p:spPr>
          <a:xfrm>
            <a:off x="3525450" y="1216475"/>
            <a:ext cx="2093100" cy="0"/>
          </a:xfrm>
          <a:prstGeom prst="straightConnector1">
            <a:avLst/>
          </a:prstGeom>
          <a:noFill/>
          <a:ln w="9525" cap="flat" cmpd="sng">
            <a:solidFill>
              <a:srgbClr val="434343"/>
            </a:solidFill>
            <a:prstDash val="solid"/>
            <a:round/>
            <a:headEnd type="none" w="med" len="med"/>
            <a:tailEnd type="none" w="med" len="med"/>
          </a:ln>
        </p:spPr>
      </p:cxnSp>
      <p:sp>
        <p:nvSpPr>
          <p:cNvPr id="5" name="ZoneTexte 4">
            <a:extLst>
              <a:ext uri="{FF2B5EF4-FFF2-40B4-BE49-F238E27FC236}">
                <a16:creationId xmlns:a16="http://schemas.microsoft.com/office/drawing/2014/main" id="{10668CDC-D011-4BB9-A084-2D341D4158D9}"/>
              </a:ext>
            </a:extLst>
          </p:cNvPr>
          <p:cNvSpPr txBox="1"/>
          <p:nvPr/>
        </p:nvSpPr>
        <p:spPr>
          <a:xfrm>
            <a:off x="1136276" y="1838848"/>
            <a:ext cx="7002889" cy="1384995"/>
          </a:xfrm>
          <a:prstGeom prst="rect">
            <a:avLst/>
          </a:prstGeom>
          <a:noFill/>
        </p:spPr>
        <p:txBody>
          <a:bodyPr wrap="square" rtlCol="0">
            <a:spAutoFit/>
          </a:bodyPr>
          <a:lstStyle/>
          <a:p>
            <a:r>
              <a:rPr lang="fr-FR" dirty="0">
                <a:latin typeface="Roboto Condensed Light" panose="02000000000000000000" pitchFamily="2" charset="0"/>
                <a:ea typeface="Roboto Condensed Light" panose="02000000000000000000" pitchFamily="2" charset="0"/>
              </a:rPr>
              <a:t>La documentation officielle : </a:t>
            </a:r>
            <a:r>
              <a:rPr lang="fr-FR" dirty="0">
                <a:latin typeface="Roboto Condensed Light" panose="02000000000000000000" pitchFamily="2" charset="0"/>
                <a:ea typeface="Roboto Condensed Light" panose="02000000000000000000" pitchFamily="2" charset="0"/>
                <a:hlinkClick r:id="rId3"/>
              </a:rPr>
              <a:t>https://developer.chrome.com/docs/devtools/</a:t>
            </a:r>
            <a:br>
              <a:rPr lang="fr-FR" dirty="0">
                <a:latin typeface="Roboto Condensed Light" panose="02000000000000000000" pitchFamily="2" charset="0"/>
                <a:ea typeface="Roboto Condensed Light" panose="02000000000000000000" pitchFamily="2" charset="0"/>
              </a:rPr>
            </a:br>
            <a:br>
              <a:rPr lang="fr-FR" dirty="0">
                <a:latin typeface="Roboto Condensed Light" panose="02000000000000000000" pitchFamily="2" charset="0"/>
                <a:ea typeface="Roboto Condensed Light" panose="02000000000000000000" pitchFamily="2" charset="0"/>
              </a:rPr>
            </a:br>
            <a:r>
              <a:rPr lang="fr-FR" dirty="0">
                <a:latin typeface="Roboto Condensed Light" panose="02000000000000000000" pitchFamily="2" charset="0"/>
                <a:ea typeface="Roboto Condensed Light" panose="02000000000000000000" pitchFamily="2" charset="0"/>
              </a:rPr>
              <a:t>Comprendre les nouveaux concepts du </a:t>
            </a:r>
            <a:r>
              <a:rPr lang="fr-FR" dirty="0" err="1">
                <a:latin typeface="Roboto Condensed Light" panose="02000000000000000000" pitchFamily="2" charset="0"/>
                <a:ea typeface="Roboto Condensed Light" panose="02000000000000000000" pitchFamily="2" charset="0"/>
              </a:rPr>
              <a:t>DevTools</a:t>
            </a:r>
            <a:r>
              <a:rPr lang="fr-FR" dirty="0">
                <a:latin typeface="Roboto Condensed Light" panose="02000000000000000000" pitchFamily="2" charset="0"/>
                <a:ea typeface="Roboto Condensed Light" panose="02000000000000000000" pitchFamily="2" charset="0"/>
              </a:rPr>
              <a:t> : </a:t>
            </a:r>
            <a:r>
              <a:rPr lang="fr-FR" dirty="0">
                <a:latin typeface="Roboto Condensed Light" panose="02000000000000000000" pitchFamily="2" charset="0"/>
                <a:ea typeface="Roboto Condensed Light" panose="02000000000000000000" pitchFamily="2" charset="0"/>
                <a:hlinkClick r:id="rId4"/>
              </a:rPr>
              <a:t>https://developer.chrome.com/devsummit/</a:t>
            </a:r>
            <a:endParaRPr lang="fr-FR" dirty="0">
              <a:latin typeface="Roboto Condensed Light" panose="02000000000000000000" pitchFamily="2" charset="0"/>
              <a:ea typeface="Roboto Condensed Light" panose="02000000000000000000" pitchFamily="2" charset="0"/>
            </a:endParaRPr>
          </a:p>
          <a:p>
            <a:endParaRPr lang="fr-FR" dirty="0">
              <a:latin typeface="Roboto Condensed Light" panose="02000000000000000000" pitchFamily="2" charset="0"/>
              <a:ea typeface="Roboto Condensed Light" panose="02000000000000000000" pitchFamily="2" charset="0"/>
            </a:endParaRPr>
          </a:p>
          <a:p>
            <a:r>
              <a:rPr lang="fr-FR" dirty="0">
                <a:latin typeface="Roboto Condensed Light" panose="02000000000000000000" pitchFamily="2" charset="0"/>
                <a:ea typeface="Roboto Condensed Light" panose="02000000000000000000" pitchFamily="2" charset="0"/>
              </a:rPr>
              <a:t>De nombreuse vidéos liées au </a:t>
            </a:r>
            <a:r>
              <a:rPr lang="fr-FR" dirty="0" err="1">
                <a:latin typeface="Roboto Condensed Light" panose="02000000000000000000" pitchFamily="2" charset="0"/>
                <a:ea typeface="Roboto Condensed Light" panose="02000000000000000000" pitchFamily="2" charset="0"/>
              </a:rPr>
              <a:t>DevTools</a:t>
            </a:r>
            <a:r>
              <a:rPr lang="fr-FR" dirty="0">
                <a:latin typeface="Roboto Condensed Light" panose="02000000000000000000" pitchFamily="2" charset="0"/>
                <a:ea typeface="Roboto Condensed Light" panose="02000000000000000000" pitchFamily="2" charset="0"/>
              </a:rPr>
              <a:t> : </a:t>
            </a:r>
            <a:r>
              <a:rPr lang="fr-FR" dirty="0">
                <a:latin typeface="Roboto Condensed Light" panose="02000000000000000000" pitchFamily="2" charset="0"/>
                <a:ea typeface="Roboto Condensed Light" panose="02000000000000000000" pitchFamily="2" charset="0"/>
                <a:hlinkClick r:id="rId5"/>
              </a:rPr>
              <a:t>https://developer.chrome.com/docs/devtools/overview/</a:t>
            </a:r>
            <a:br>
              <a:rPr lang="fr-FR" dirty="0">
                <a:latin typeface="Roboto Condensed Light" panose="02000000000000000000" pitchFamily="2" charset="0"/>
                <a:ea typeface="Roboto Condensed Light" panose="02000000000000000000" pitchFamily="2" charset="0"/>
                <a:hlinkClick r:id="rId5"/>
              </a:rPr>
            </a:br>
            <a:endParaRPr lang="fr-FR" dirty="0">
              <a:latin typeface="Roboto Condensed Light" panose="02000000000000000000" pitchFamily="2" charset="0"/>
              <a:ea typeface="Roboto Condensed Light"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raccourcis bien utiles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4689849"/>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Sous-titre 1">
            <a:extLst>
              <a:ext uri="{FF2B5EF4-FFF2-40B4-BE49-F238E27FC236}">
                <a16:creationId xmlns:a16="http://schemas.microsoft.com/office/drawing/2014/main" id="{CD928696-5D55-4F5E-937F-42155FD1ED4A}"/>
              </a:ext>
            </a:extLst>
          </p:cNvPr>
          <p:cNvSpPr>
            <a:spLocks noGrp="1" noChangeArrowheads="1"/>
          </p:cNvSpPr>
          <p:nvPr>
            <p:ph type="subTitle" idx="1"/>
          </p:nvPr>
        </p:nvSpPr>
        <p:spPr bwMode="auto">
          <a:xfrm>
            <a:off x="272590" y="1953019"/>
            <a:ext cx="8826455"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Ouvrir les préférences liées aux paramètres de </a:t>
            </a:r>
            <a:r>
              <a:rPr kumimoji="0" lang="fr-FR" altLang="fr-FR" b="0" i="0" u="none" strike="noStrike" cap="none" normalizeH="0" baseline="0" dirty="0" err="1">
                <a:ln>
                  <a:noFill/>
                </a:ln>
                <a:solidFill>
                  <a:srgbClr val="323130"/>
                </a:solidFill>
                <a:effectLst/>
                <a:latin typeface="Roboto Condensed Light" panose="02000000000000000000" pitchFamily="2" charset="0"/>
                <a:ea typeface="Roboto Condensed Light" panose="02000000000000000000" pitchFamily="2" charset="0"/>
              </a:rPr>
              <a:t>DevTools</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F1 </a:t>
            </a:r>
            <a:b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br>
            <a:r>
              <a:rPr kumimoji="0" lang="fr-FR" altLang="fr-FR"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(je vous conseille d’ailleurs d’activer ce paramètre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r>
              <a:rPr lang="fr-FR" i="0" dirty="0">
                <a:solidFill>
                  <a:srgbClr val="212529"/>
                </a:solidFill>
                <a:effectLst/>
                <a:latin typeface="Roboto Condensed Light" panose="02000000000000000000" pitchFamily="2" charset="0"/>
                <a:ea typeface="Roboto Condensed Light" panose="02000000000000000000" pitchFamily="2" charset="0"/>
              </a:rPr>
              <a:t>Rechercher dans un script anonyme et de contenu)</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fr-FR" dirty="0">
                <a:solidFill>
                  <a:srgbClr val="212529"/>
                </a:solidFill>
                <a:latin typeface="Roboto Condensed Light" panose="02000000000000000000" pitchFamily="2" charset="0"/>
                <a:ea typeface="Roboto Condensed Light" panose="02000000000000000000" pitchFamily="2" charset="0"/>
              </a:rPr>
              <a:t>Ouvrir la console -&gt; </a:t>
            </a:r>
            <a:r>
              <a:rPr lang="fr-FR" b="1" dirty="0">
                <a:solidFill>
                  <a:srgbClr val="212529"/>
                </a:solidFill>
                <a:latin typeface="Roboto Condensed Light" panose="02000000000000000000" pitchFamily="2" charset="0"/>
                <a:ea typeface="Roboto Condensed Light" panose="02000000000000000000" pitchFamily="2" charset="0"/>
              </a:rPr>
              <a:t> Ctrl + Maj + i</a:t>
            </a:r>
            <a:endParaRPr lang="fr-FR" b="1" dirty="0">
              <a:solidFill>
                <a:srgbClr val="323130"/>
              </a:solidFill>
              <a:latin typeface="Roboto Condensed Light" panose="02000000000000000000" pitchFamily="2" charset="0"/>
              <a:ea typeface="Roboto Condensed Light" panose="02000000000000000000" pitchFamily="2"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Rechercher rapidement un fichier (depuis source)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P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fr-FR" altLang="fr-FR" dirty="0">
                <a:solidFill>
                  <a:srgbClr val="323130"/>
                </a:solidFill>
                <a:latin typeface="Roboto Condensed Light" panose="02000000000000000000" pitchFamily="2" charset="0"/>
                <a:ea typeface="Roboto Condensed Light" panose="02000000000000000000" pitchFamily="2" charset="0"/>
              </a:rPr>
              <a:t>Mode « html editor », lors d’une inspection dans le DOM faites –&gt; </a:t>
            </a:r>
            <a:r>
              <a:rPr lang="fr-FR" altLang="fr-FR" b="1" dirty="0">
                <a:solidFill>
                  <a:srgbClr val="323130"/>
                </a:solidFill>
                <a:latin typeface="Roboto Condensed Light" panose="02000000000000000000" pitchFamily="2" charset="0"/>
                <a:ea typeface="Roboto Condensed Light" panose="02000000000000000000" pitchFamily="2" charset="0"/>
              </a:rPr>
              <a:t>F2 </a:t>
            </a:r>
            <a:r>
              <a:rPr lang="fr-FR" altLang="fr-FR" dirty="0">
                <a:solidFill>
                  <a:srgbClr val="323130"/>
                </a:solidFill>
                <a:latin typeface="Roboto Condensed Light" panose="02000000000000000000" pitchFamily="2" charset="0"/>
                <a:ea typeface="Roboto Condensed Light" panose="02000000000000000000" pitchFamily="2" charset="0"/>
              </a:rPr>
              <a:t>pour basculer en mode HTML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Recherche rapide dans le code source et l'ensemble des fichiers-&gt;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Shift + F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Ajouter un point d'arrêt lors de debugge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R </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et choisissez la ligne qui comportera votre point d'arrêt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Se déplacer à un numéro de ligne -&gt;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O</a:t>
            </a: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indiquez ensuite votre ligne ( :2:1 ) vous enverra en ligne 2 colonne 1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Sélection multiple : Si vous souhaitez appliquer une modification à plusieurs endroits, il vous suffit de faire un </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Ctrl + click</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fr-FR" altLang="fr-FR" dirty="0">
                <a:solidFill>
                  <a:srgbClr val="323130"/>
                </a:solidFill>
                <a:latin typeface="Roboto Condensed Light" panose="02000000000000000000" pitchFamily="2" charset="0"/>
                <a:ea typeface="Roboto Condensed Light" panose="02000000000000000000" pitchFamily="2" charset="0"/>
              </a:rPr>
              <a:t>Sélectionner les prochaines occurrences double clic sur le mot et Ctrl + D</a:t>
            </a:r>
            <a:r>
              <a:rPr kumimoji="0" lang="fr-FR" altLang="fr-FR" b="1"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rPr>
              <a:t> </a:t>
            </a:r>
          </a:p>
          <a:p>
            <a:pPr marL="285750" indent="-285750" algn="l" eaLnBrk="0" fontAlgn="base" hangingPunct="0">
              <a:spcBef>
                <a:spcPct val="0"/>
              </a:spcBef>
              <a:spcAft>
                <a:spcPct val="0"/>
              </a:spcAft>
              <a:buClrTx/>
              <a:buSzTx/>
              <a:buFont typeface="Wingdings" panose="05000000000000000000" pitchFamily="2" charset="2"/>
              <a:buChar char="Ø"/>
            </a:pPr>
            <a:r>
              <a:rPr kumimoji="0" lang="fr-FR" altLang="fr-FR" b="0" i="0" u="none" strike="noStrike" cap="none" normalizeH="0" baseline="0" dirty="0">
                <a:ln>
                  <a:noFill/>
                </a:ln>
                <a:solidFill>
                  <a:srgbClr val="323130"/>
                </a:solidFill>
                <a:effectLst/>
              </a:rPr>
              <a:t>Changer le positionnement du </a:t>
            </a:r>
            <a:r>
              <a:rPr lang="fr-FR" altLang="fr-FR" dirty="0" err="1">
                <a:solidFill>
                  <a:srgbClr val="323130"/>
                </a:solidFill>
              </a:rPr>
              <a:t>DevTools</a:t>
            </a:r>
            <a:r>
              <a:rPr lang="fr-FR" altLang="fr-FR" dirty="0">
                <a:solidFill>
                  <a:srgbClr val="323130"/>
                </a:solidFill>
              </a:rPr>
              <a:t> </a:t>
            </a:r>
            <a:r>
              <a:rPr kumimoji="0" lang="fr-FR" altLang="fr-FR" b="0" i="0" u="none" strike="noStrike" cap="none" normalizeH="0" baseline="0" dirty="0">
                <a:ln>
                  <a:noFill/>
                </a:ln>
                <a:solidFill>
                  <a:srgbClr val="323130"/>
                </a:solidFill>
                <a:effectLst/>
              </a:rPr>
              <a:t>: </a:t>
            </a:r>
            <a:r>
              <a:rPr kumimoji="0" lang="fr-FR" altLang="fr-FR" b="1" i="0" u="none" strike="noStrike" cap="none" normalizeH="0" baseline="0" dirty="0">
                <a:ln>
                  <a:noFill/>
                </a:ln>
                <a:solidFill>
                  <a:srgbClr val="323130"/>
                </a:solidFill>
                <a:effectLst/>
              </a:rPr>
              <a:t>Ctrl + Shift + D</a:t>
            </a:r>
            <a:r>
              <a:rPr lang="fr-FR" altLang="fr-FR" b="1" dirty="0">
                <a:solidFill>
                  <a:schemeClr val="tx1"/>
                </a:solidFill>
              </a:rPr>
              <a:t> </a:t>
            </a:r>
            <a:endParaRPr lang="fr-FR" altLang="fr-FR" b="1" i="0" u="none" strike="noStrike" cap="none" normalizeH="0" baseline="0" dirty="0">
              <a:ln>
                <a:noFill/>
              </a:ln>
              <a:solidFill>
                <a:schemeClr val="tx1"/>
              </a:solidFill>
              <a:effectLst/>
              <a:latin typeface="Roboto Condensed Light" panose="02000000000000000000" pitchFamily="2" charset="0"/>
              <a:ea typeface="Roboto Condensed Light" panose="02000000000000000000" pitchFamily="2" charset="0"/>
            </a:endParaRPr>
          </a:p>
        </p:txBody>
      </p:sp>
    </p:spTree>
    <p:extLst>
      <p:ext uri="{BB962C8B-B14F-4D97-AF65-F5344CB8AC3E}">
        <p14:creationId xmlns:p14="http://schemas.microsoft.com/office/powerpoint/2010/main" val="31105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41"/>
          <p:cNvSpPr txBox="1"/>
          <p:nvPr/>
        </p:nvSpPr>
        <p:spPr>
          <a:xfrm>
            <a:off x="2238362" y="1774641"/>
            <a:ext cx="4667276" cy="147236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Nous avons vu qu’il existait de nombreux raccourcies clavier concernant notre </a:t>
            </a:r>
            <a:r>
              <a:rPr lang="fr-FR" dirty="0" err="1">
                <a:latin typeface="Roboto Condensed Light"/>
                <a:ea typeface="Roboto Condensed Light"/>
                <a:cs typeface="Roboto Condensed Light"/>
                <a:sym typeface="Roboto Condensed Light"/>
              </a:rPr>
              <a:t>DevTools</a:t>
            </a:r>
            <a:r>
              <a:rPr lang="fr-FR" dirty="0">
                <a:latin typeface="Roboto Condensed Light"/>
                <a:ea typeface="Roboto Condensed Light"/>
                <a:cs typeface="Roboto Condensed Light"/>
                <a:sym typeface="Roboto Condensed Light"/>
              </a:rPr>
              <a:t>, mais sachez qu’il est tout à fait possible d’emprunter les raccourcies de votre IDE préféré comme « </a:t>
            </a:r>
            <a:r>
              <a:rPr lang="fr-FR" dirty="0" err="1">
                <a:latin typeface="Roboto Condensed Light"/>
                <a:ea typeface="Roboto Condensed Light"/>
                <a:cs typeface="Roboto Condensed Light"/>
                <a:sym typeface="Roboto Condensed Light"/>
              </a:rPr>
              <a:t>VSCode</a:t>
            </a:r>
            <a:r>
              <a:rPr lang="fr-FR" dirty="0">
                <a:latin typeface="Roboto Condensed Light"/>
                <a:ea typeface="Roboto Condensed Light"/>
                <a:cs typeface="Roboto Condensed Light"/>
                <a:sym typeface="Roboto Condensed Light"/>
              </a:rPr>
              <a:t> » par exemple.</a:t>
            </a:r>
            <a:endParaRPr lang="fr-FR" b="1" dirty="0">
              <a:latin typeface="Roboto Condensed Light"/>
              <a:ea typeface="Roboto Condensed Light"/>
              <a:cs typeface="Roboto Condensed Light"/>
              <a:sym typeface="Roboto Condensed Light"/>
            </a:endParaRPr>
          </a:p>
          <a:p>
            <a:pPr lvl="0" algn="l" rtl="0">
              <a:spcBef>
                <a:spcPts val="0"/>
              </a:spcBef>
              <a:spcAft>
                <a:spcPts val="0"/>
              </a:spcAft>
            </a:pPr>
            <a:br>
              <a:rPr lang="fr-FR" b="1" dirty="0">
                <a:latin typeface="Roboto Condensed Light"/>
                <a:ea typeface="Roboto Condensed Light"/>
                <a:cs typeface="Roboto Condensed Light"/>
                <a:sym typeface="Roboto Condensed Light"/>
              </a:rPr>
            </a:br>
            <a:endParaRPr b="1" dirty="0">
              <a:latin typeface="Roboto Condensed Light"/>
              <a:ea typeface="Roboto Condensed Light"/>
              <a:cs typeface="Roboto Condensed Light"/>
              <a:sym typeface="Roboto Condensed Light"/>
            </a:endParaRPr>
          </a:p>
        </p:txBody>
      </p:sp>
      <p:cxnSp>
        <p:nvCxnSpPr>
          <p:cNvPr id="261" name="Google Shape;261;p41"/>
          <p:cNvCxnSpPr>
            <a:cxnSpLocks/>
          </p:cNvCxnSpPr>
          <p:nvPr/>
        </p:nvCxnSpPr>
        <p:spPr>
          <a:xfrm>
            <a:off x="3525450" y="1332359"/>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sp>
        <p:nvSpPr>
          <p:cNvPr id="2" name="Titre 1">
            <a:extLst>
              <a:ext uri="{FF2B5EF4-FFF2-40B4-BE49-F238E27FC236}">
                <a16:creationId xmlns:a16="http://schemas.microsoft.com/office/drawing/2014/main" id="{C0C33DB8-8F71-45F7-9E5B-A811D3AD27FD}"/>
              </a:ext>
            </a:extLst>
          </p:cNvPr>
          <p:cNvSpPr>
            <a:spLocks noGrp="1"/>
          </p:cNvSpPr>
          <p:nvPr>
            <p:ph type="ctrTitle"/>
          </p:nvPr>
        </p:nvSpPr>
        <p:spPr>
          <a:xfrm>
            <a:off x="1964850" y="252640"/>
            <a:ext cx="5214300" cy="892697"/>
          </a:xfrm>
        </p:spPr>
        <p:txBody>
          <a:bodyPr/>
          <a:lstStyle/>
          <a:p>
            <a:r>
              <a:rPr lang="fr-FR" dirty="0"/>
              <a:t>Accéder ou emprunter des raccourcies de votre IDE</a:t>
            </a:r>
          </a:p>
        </p:txBody>
      </p:sp>
      <p:pic>
        <p:nvPicPr>
          <p:cNvPr id="7" name="Image 6">
            <a:extLst>
              <a:ext uri="{FF2B5EF4-FFF2-40B4-BE49-F238E27FC236}">
                <a16:creationId xmlns:a16="http://schemas.microsoft.com/office/drawing/2014/main" id="{128859F4-001A-402A-8C21-CE1580C7992D}"/>
              </a:ext>
            </a:extLst>
          </p:cNvPr>
          <p:cNvPicPr>
            <a:picLocks noChangeAspect="1"/>
          </p:cNvPicPr>
          <p:nvPr/>
        </p:nvPicPr>
        <p:blipFill>
          <a:blip r:embed="rId3"/>
          <a:stretch>
            <a:fillRect/>
          </a:stretch>
        </p:blipFill>
        <p:spPr>
          <a:xfrm>
            <a:off x="-425913" y="-415515"/>
            <a:ext cx="2373252" cy="2373252"/>
          </a:xfrm>
          <a:prstGeom prst="rect">
            <a:avLst/>
          </a:prstGeom>
        </p:spPr>
      </p:pic>
      <p:pic>
        <p:nvPicPr>
          <p:cNvPr id="4" name="Image 3">
            <a:extLst>
              <a:ext uri="{FF2B5EF4-FFF2-40B4-BE49-F238E27FC236}">
                <a16:creationId xmlns:a16="http://schemas.microsoft.com/office/drawing/2014/main" id="{7E13FE69-8ACA-4A7F-B4B5-6B840D360B89}"/>
              </a:ext>
            </a:extLst>
          </p:cNvPr>
          <p:cNvPicPr>
            <a:picLocks noChangeAspect="1"/>
          </p:cNvPicPr>
          <p:nvPr/>
        </p:nvPicPr>
        <p:blipFill>
          <a:blip r:embed="rId4"/>
          <a:stretch>
            <a:fillRect/>
          </a:stretch>
        </p:blipFill>
        <p:spPr>
          <a:xfrm>
            <a:off x="1750098" y="2752266"/>
            <a:ext cx="5643804" cy="1439684"/>
          </a:xfrm>
          <a:prstGeom prst="rect">
            <a:avLst/>
          </a:prstGeom>
        </p:spPr>
      </p:pic>
      <p:sp>
        <p:nvSpPr>
          <p:cNvPr id="13" name="Google Shape;258;p41">
            <a:extLst>
              <a:ext uri="{FF2B5EF4-FFF2-40B4-BE49-F238E27FC236}">
                <a16:creationId xmlns:a16="http://schemas.microsoft.com/office/drawing/2014/main" id="{BBDA6528-AA04-4F1F-AD71-B42C2477FFA0}"/>
              </a:ext>
            </a:extLst>
          </p:cNvPr>
          <p:cNvSpPr txBox="1"/>
          <p:nvPr/>
        </p:nvSpPr>
        <p:spPr>
          <a:xfrm>
            <a:off x="1750098" y="4164720"/>
            <a:ext cx="5643804" cy="97878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sz="1200" dirty="0">
                <a:latin typeface="Roboto Condensed Light"/>
                <a:ea typeface="Roboto Condensed Light"/>
                <a:cs typeface="Roboto Condensed Light"/>
                <a:sym typeface="Roboto Condensed Light"/>
              </a:rPr>
              <a:t>Pour accéder à ce paramètre, il vous suffit d’ouvrir le </a:t>
            </a:r>
            <a:r>
              <a:rPr lang="fr-FR" sz="1200" dirty="0" err="1">
                <a:latin typeface="Roboto Condensed Light"/>
                <a:ea typeface="Roboto Condensed Light"/>
                <a:cs typeface="Roboto Condensed Light"/>
                <a:sym typeface="Roboto Condensed Light"/>
              </a:rPr>
              <a:t>DevTools</a:t>
            </a:r>
            <a:r>
              <a:rPr lang="fr-FR" sz="1200" dirty="0">
                <a:latin typeface="Roboto Condensed Light"/>
                <a:ea typeface="Roboto Condensed Light"/>
                <a:cs typeface="Roboto Condensed Light"/>
                <a:sym typeface="Roboto Condensed Light"/>
              </a:rPr>
              <a:t> avec F12, d’accéder aux paramètres avec F1 et de sélectionner « Visual Studio Code » dans « Associer les raccourcies prédéfinis ». Vous disposez à présent des même raccourcies que ceux de </a:t>
            </a:r>
            <a:r>
              <a:rPr lang="fr-FR" sz="1200" dirty="0" err="1">
                <a:latin typeface="Roboto Condensed Light"/>
                <a:ea typeface="Roboto Condensed Light"/>
                <a:cs typeface="Roboto Condensed Light"/>
                <a:sym typeface="Roboto Condensed Light"/>
              </a:rPr>
              <a:t>VSCode</a:t>
            </a:r>
            <a:endParaRPr sz="1200" b="1"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80964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Tips &amp; triks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Dans cette partie, je vais essayer de partager avec vous un maximum d’éléments qui je l’espère pourra vous servir dans votre quotidien.</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4403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6245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 devTools de Chrome permet de faire une multitude de tâches, regardons quelques racourcies et tips utiles</a:t>
            </a:r>
            <a:br>
              <a:rPr lang="en" dirty="0"/>
            </a:br>
            <a:endParaRPr lang="en" dirty="0"/>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37"/>
          <p:cNvSpPr txBox="1">
            <a:spLocks noGrp="1"/>
          </p:cNvSpPr>
          <p:nvPr>
            <p:ph type="ctrTitle"/>
          </p:nvPr>
        </p:nvSpPr>
        <p:spPr>
          <a:xfrm>
            <a:off x="3231202" y="-195125"/>
            <a:ext cx="5907918"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Quelques tips : </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Rectangle 3">
            <a:extLst>
              <a:ext uri="{FF2B5EF4-FFF2-40B4-BE49-F238E27FC236}">
                <a16:creationId xmlns:a16="http://schemas.microsoft.com/office/drawing/2014/main" id="{C4D67693-846E-4F82-B0D3-C86466B14264}"/>
              </a:ext>
            </a:extLst>
          </p:cNvPr>
          <p:cNvSpPr>
            <a:spLocks noChangeArrowheads="1"/>
          </p:cNvSpPr>
          <p:nvPr/>
        </p:nvSpPr>
        <p:spPr bwMode="auto">
          <a:xfrm>
            <a:off x="152400" y="1963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Sous-titre 1">
            <a:extLst>
              <a:ext uri="{FF2B5EF4-FFF2-40B4-BE49-F238E27FC236}">
                <a16:creationId xmlns:a16="http://schemas.microsoft.com/office/drawing/2014/main" id="{902D0576-D397-4DFE-95A9-A815D5A7C234}"/>
              </a:ext>
            </a:extLst>
          </p:cNvPr>
          <p:cNvSpPr>
            <a:spLocks noGrp="1" noChangeArrowheads="1"/>
          </p:cNvSpPr>
          <p:nvPr>
            <p:ph type="subTitle" idx="1"/>
          </p:nvPr>
        </p:nvSpPr>
        <p:spPr bwMode="auto">
          <a:xfrm>
            <a:off x="244765" y="1786614"/>
            <a:ext cx="8748510"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eaLnBrk="0" fontAlgn="base" hangingPunct="0">
              <a:spcBef>
                <a:spcPct val="0"/>
              </a:spcBef>
              <a:spcAft>
                <a:spcPct val="0"/>
              </a:spcAft>
              <a:buClrTx/>
              <a:buSzTx/>
            </a:pPr>
            <a:r>
              <a:rPr kumimoji="0" lang="fr-FR" altLang="fr-FR" b="0" i="0" u="none" strike="noStrike" cap="none" normalizeH="0" baseline="0" dirty="0">
                <a:ln>
                  <a:noFill/>
                </a:ln>
                <a:solidFill>
                  <a:srgbClr val="323130"/>
                </a:solidFill>
                <a:effectLst/>
              </a:rPr>
              <a:t>Le premier </a:t>
            </a:r>
            <a:r>
              <a:rPr kumimoji="0" lang="fr-FR" altLang="fr-FR" b="0" i="0" u="none" strike="noStrike" cap="none" normalizeH="0" baseline="0" dirty="0" err="1">
                <a:ln>
                  <a:noFill/>
                </a:ln>
                <a:solidFill>
                  <a:srgbClr val="323130"/>
                </a:solidFill>
                <a:effectLst/>
              </a:rPr>
              <a:t>tips</a:t>
            </a:r>
            <a:r>
              <a:rPr kumimoji="0" lang="fr-FR" altLang="fr-FR" b="0" i="0" u="none" strike="noStrike" cap="none" normalizeH="0" baseline="0" dirty="0">
                <a:ln>
                  <a:noFill/>
                </a:ln>
                <a:solidFill>
                  <a:srgbClr val="323130"/>
                </a:solidFill>
                <a:effectLst/>
              </a:rPr>
              <a:t> est surement connu de tous, mais dans le cas contraire, sachez qu’il est possible de jouer du JavaScript</a:t>
            </a:r>
            <a:r>
              <a:rPr lang="fr-FR" altLang="fr-FR" dirty="0">
                <a:solidFill>
                  <a:srgbClr val="323130"/>
                </a:solidFill>
              </a:rPr>
              <a:t> </a:t>
            </a:r>
            <a:endParaRPr lang="fr-FR" altLang="fr-FR" b="0" i="0" u="none" strike="noStrike" cap="none" normalizeH="0" baseline="0" dirty="0">
              <a:ln>
                <a:noFill/>
              </a:ln>
              <a:solidFill>
                <a:srgbClr val="323130"/>
              </a:solidFill>
              <a:effectLst/>
              <a:latin typeface="Roboto Condensed Light" panose="02000000000000000000" pitchFamily="2" charset="0"/>
              <a:ea typeface="Roboto Condensed Light" panose="02000000000000000000" pitchFamily="2" charset="0"/>
            </a:endParaRPr>
          </a:p>
          <a:p>
            <a:pPr marL="0" indent="0" algn="l" eaLnBrk="0" fontAlgn="base" hangingPunct="0">
              <a:spcBef>
                <a:spcPct val="0"/>
              </a:spcBef>
              <a:spcAft>
                <a:spcPct val="0"/>
              </a:spcAft>
              <a:buClrTx/>
              <a:buSzTx/>
            </a:pPr>
            <a:r>
              <a:rPr kumimoji="0" lang="fr-FR" altLang="fr-FR" b="0" i="0" u="none" strike="noStrike" cap="none" normalizeH="0" baseline="0" dirty="0">
                <a:ln>
                  <a:noFill/>
                </a:ln>
                <a:solidFill>
                  <a:srgbClr val="323130"/>
                </a:solidFill>
                <a:effectLst/>
              </a:rPr>
              <a:t>en passant par la barre d’adresse. Si vous placez cette commande</a:t>
            </a:r>
            <a:r>
              <a:rPr lang="fr-FR" altLang="fr-FR" dirty="0">
                <a:solidFill>
                  <a:srgbClr val="323130"/>
                </a:solidFill>
              </a:rPr>
              <a:t> </a:t>
            </a:r>
            <a:r>
              <a:rPr kumimoji="0" lang="fr-FR" altLang="fr-FR" b="0" i="0" u="none" strike="noStrike" cap="none" normalizeH="0" baseline="0" dirty="0">
                <a:ln>
                  <a:noFill/>
                </a:ln>
                <a:solidFill>
                  <a:srgbClr val="323130"/>
                </a:solidFill>
                <a:effectLst/>
              </a:rPr>
              <a:t> : javascript:{</a:t>
            </a:r>
            <a:r>
              <a:rPr kumimoji="0" lang="fr-FR" altLang="fr-FR" b="0" i="0" u="none" strike="noStrike" cap="none" normalizeH="0" baseline="0" dirty="0" err="1">
                <a:ln>
                  <a:noFill/>
                </a:ln>
                <a:solidFill>
                  <a:srgbClr val="323130"/>
                </a:solidFill>
                <a:effectLst/>
              </a:rPr>
              <a:t>alert</a:t>
            </a:r>
            <a:r>
              <a:rPr kumimoji="0" lang="fr-FR" altLang="fr-FR" b="0" i="0" u="none" strike="noStrike" cap="none" normalizeH="0" baseline="0" dirty="0">
                <a:ln>
                  <a:noFill/>
                </a:ln>
                <a:solidFill>
                  <a:srgbClr val="323130"/>
                </a:solidFill>
                <a:effectLst/>
              </a:rPr>
              <a:t>("salut les </a:t>
            </a:r>
            <a:r>
              <a:rPr kumimoji="0" lang="fr-FR" altLang="fr-FR" b="0" i="0" u="none" strike="noStrike" cap="none" normalizeH="0" baseline="0" dirty="0" err="1">
                <a:ln>
                  <a:noFill/>
                </a:ln>
                <a:solidFill>
                  <a:srgbClr val="323130"/>
                </a:solidFill>
                <a:effectLst/>
              </a:rPr>
              <a:t>Ultracroustillants</a:t>
            </a:r>
            <a:r>
              <a:rPr kumimoji="0" lang="fr-FR" altLang="fr-FR" b="0" i="0" u="none" strike="noStrike" cap="none" normalizeH="0" baseline="0" dirty="0">
                <a:ln>
                  <a:noFill/>
                </a:ln>
                <a:solidFill>
                  <a:srgbClr val="323130"/>
                </a:solidFill>
                <a:effectLst/>
              </a:rPr>
              <a:t>");} et que vous faites « entrer »., un message d’alerte s’affichera dans votre navigateur. </a:t>
            </a:r>
            <a:br>
              <a:rPr lang="fr-FR" altLang="fr-FR" b="0" i="0" u="none" strike="noStrike" cap="none" normalizeH="0" baseline="0" dirty="0">
                <a:ln>
                  <a:noFill/>
                </a:ln>
                <a:effectLst/>
                <a:latin typeface="Roboto Condensed Light" panose="02000000000000000000" pitchFamily="2" charset="0"/>
                <a:ea typeface="Roboto Condensed Light" panose="02000000000000000000" pitchFamily="2" charset="0"/>
              </a:rPr>
            </a:br>
            <a:r>
              <a:rPr kumimoji="0" lang="fr-FR" altLang="fr-FR" b="0" i="0" u="none" strike="noStrike" cap="none" normalizeH="0" baseline="0" dirty="0">
                <a:ln>
                  <a:noFill/>
                </a:ln>
                <a:solidFill>
                  <a:srgbClr val="323130"/>
                </a:solidFill>
                <a:effectLst/>
              </a:rPr>
              <a:t>Cet exemple est basique, mais imaginez un script bien plus complexe </a:t>
            </a:r>
            <a:r>
              <a:rPr lang="fr-FR" altLang="fr-FR" dirty="0">
                <a:solidFill>
                  <a:srgbClr val="323130"/>
                </a:solidFill>
              </a:rPr>
              <a:t>que vous pouvez ajouter dans vos bookmarklets. Il est possible par exemple de renvoyer le nombre de lien sur votre page via :  </a:t>
            </a:r>
            <a:r>
              <a:rPr lang="fr-FR" altLang="fr-FR" dirty="0" err="1">
                <a:solidFill>
                  <a:srgbClr val="323130"/>
                </a:solidFill>
              </a:rPr>
              <a:t>javascript:alert</a:t>
            </a:r>
            <a:r>
              <a:rPr lang="fr-FR" altLang="fr-FR" dirty="0">
                <a:solidFill>
                  <a:srgbClr val="323130"/>
                </a:solidFill>
              </a:rPr>
              <a:t>(</a:t>
            </a:r>
            <a:r>
              <a:rPr lang="fr-FR" altLang="fr-FR" dirty="0" err="1">
                <a:solidFill>
                  <a:srgbClr val="323130"/>
                </a:solidFill>
              </a:rPr>
              <a:t>document.links.length</a:t>
            </a:r>
            <a:r>
              <a:rPr lang="fr-FR" altLang="fr-FR" dirty="0">
                <a:solidFill>
                  <a:srgbClr val="323130"/>
                </a:solidFill>
              </a:rPr>
              <a:t>+' links')</a:t>
            </a:r>
            <a:endParaRPr lang="fr-FR" altLang="fr-FR" b="0" i="0" u="none" strike="noStrike" cap="none" normalizeH="0" baseline="0" dirty="0">
              <a:ln>
                <a:noFill/>
              </a:ln>
              <a:solidFill>
                <a:srgbClr val="323130"/>
              </a:solidFill>
              <a:effectLst/>
            </a:endParaRPr>
          </a:p>
        </p:txBody>
      </p:sp>
      <p:pic>
        <p:nvPicPr>
          <p:cNvPr id="3" name="Image 2">
            <a:extLst>
              <a:ext uri="{FF2B5EF4-FFF2-40B4-BE49-F238E27FC236}">
                <a16:creationId xmlns:a16="http://schemas.microsoft.com/office/drawing/2014/main" id="{C178B0B6-503C-4B32-B16C-FA6ED292A9E5}"/>
              </a:ext>
            </a:extLst>
          </p:cNvPr>
          <p:cNvPicPr>
            <a:picLocks noChangeAspect="1"/>
          </p:cNvPicPr>
          <p:nvPr/>
        </p:nvPicPr>
        <p:blipFill>
          <a:blip r:embed="rId3"/>
          <a:stretch>
            <a:fillRect/>
          </a:stretch>
        </p:blipFill>
        <p:spPr>
          <a:xfrm>
            <a:off x="337131" y="3248278"/>
            <a:ext cx="4143375" cy="1238250"/>
          </a:xfrm>
          <a:prstGeom prst="rect">
            <a:avLst/>
          </a:prstGeom>
        </p:spPr>
      </p:pic>
      <p:pic>
        <p:nvPicPr>
          <p:cNvPr id="6" name="Image 5">
            <a:extLst>
              <a:ext uri="{FF2B5EF4-FFF2-40B4-BE49-F238E27FC236}">
                <a16:creationId xmlns:a16="http://schemas.microsoft.com/office/drawing/2014/main" id="{79591841-58FE-442A-BB29-191376752BDA}"/>
              </a:ext>
            </a:extLst>
          </p:cNvPr>
          <p:cNvPicPr>
            <a:picLocks noChangeAspect="1"/>
          </p:cNvPicPr>
          <p:nvPr/>
        </p:nvPicPr>
        <p:blipFill>
          <a:blip r:embed="rId4"/>
          <a:stretch>
            <a:fillRect/>
          </a:stretch>
        </p:blipFill>
        <p:spPr>
          <a:xfrm>
            <a:off x="4663496" y="3481788"/>
            <a:ext cx="1885950" cy="695325"/>
          </a:xfrm>
          <a:prstGeom prst="rect">
            <a:avLst/>
          </a:prstGeom>
        </p:spPr>
      </p:pic>
      <p:sp>
        <p:nvSpPr>
          <p:cNvPr id="15" name="ZoneTexte 14">
            <a:extLst>
              <a:ext uri="{FF2B5EF4-FFF2-40B4-BE49-F238E27FC236}">
                <a16:creationId xmlns:a16="http://schemas.microsoft.com/office/drawing/2014/main" id="{8F58CDCC-D5A4-4717-979B-4AF669778827}"/>
              </a:ext>
            </a:extLst>
          </p:cNvPr>
          <p:cNvSpPr txBox="1"/>
          <p:nvPr/>
        </p:nvSpPr>
        <p:spPr>
          <a:xfrm>
            <a:off x="4642340" y="3174011"/>
            <a:ext cx="4798088" cy="307777"/>
          </a:xfrm>
          <a:prstGeom prst="rect">
            <a:avLst/>
          </a:prstGeom>
          <a:noFill/>
        </p:spPr>
        <p:txBody>
          <a:bodyPr wrap="square">
            <a:spAutoFit/>
          </a:bodyPr>
          <a:lstStyle/>
          <a:p>
            <a:r>
              <a:rPr lang="fr-FR" dirty="0">
                <a:solidFill>
                  <a:srgbClr val="323130"/>
                </a:solidFill>
                <a:latin typeface="Roboto Condensed Light" panose="02000000000000000000" pitchFamily="2" charset="0"/>
                <a:ea typeface="Roboto Condensed Light" panose="02000000000000000000" pitchFamily="2" charset="0"/>
              </a:rPr>
              <a:t>Renvoie :</a:t>
            </a:r>
            <a:endParaRPr lang="fr-FR" dirty="0"/>
          </a:p>
        </p:txBody>
      </p:sp>
    </p:spTree>
    <p:extLst>
      <p:ext uri="{BB962C8B-B14F-4D97-AF65-F5344CB8AC3E}">
        <p14:creationId xmlns:p14="http://schemas.microsoft.com/office/powerpoint/2010/main" val="18691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72609</TotalTime>
  <Words>1631</Words>
  <Application>Microsoft Office PowerPoint</Application>
  <PresentationFormat>Affichage à l'écran (16:9)</PresentationFormat>
  <Paragraphs>95</Paragraphs>
  <Slides>29</Slides>
  <Notes>28</Notes>
  <HiddenSlides>0</HiddenSlides>
  <MMClips>1</MMClips>
  <ScaleCrop>false</ScaleCrop>
  <HeadingPairs>
    <vt:vector size="4" baseType="variant">
      <vt:variant>
        <vt:lpstr>Thème</vt:lpstr>
      </vt:variant>
      <vt:variant>
        <vt:i4>1</vt:i4>
      </vt:variant>
      <vt:variant>
        <vt:lpstr>Titres des diapositives</vt:lpstr>
      </vt:variant>
      <vt:variant>
        <vt:i4>29</vt:i4>
      </vt:variant>
    </vt:vector>
  </HeadingPairs>
  <TitlesOfParts>
    <vt:vector size="30" baseType="lpstr">
      <vt:lpstr>Tech Newsletter XL by Slidesgo</vt:lpstr>
      <vt:lpstr>Chrome DevTools</vt:lpstr>
      <vt:lpstr>SOMMAIRE</vt:lpstr>
      <vt:lpstr>Présentation Globale</vt:lpstr>
      <vt:lpstr>Avant toute chose, quelques liens.</vt:lpstr>
      <vt:lpstr>Quelques raccourcis bien utiles :</vt:lpstr>
      <vt:lpstr>Accéder ou emprunter des raccourcies de votre IDE</vt:lpstr>
      <vt:lpstr>Tips &amp; triks</vt:lpstr>
      <vt:lpstr>Quelques tips !</vt:lpstr>
      <vt:lpstr>Quelques tips : </vt:lpstr>
      <vt:lpstr>Quelques tips : </vt:lpstr>
      <vt:lpstr>Chrome et l'organisation des onglets (hors DevTools)</vt:lpstr>
      <vt:lpstr>Quelques tips :</vt:lpstr>
      <vt:lpstr>Quelques tips : </vt:lpstr>
      <vt:lpstr>Quelques tips : </vt:lpstr>
      <vt:lpstr>Présentation PowerPoint</vt:lpstr>
      <vt:lpstr>La console et les retours personnalisés</vt:lpstr>
      <vt:lpstr>La console et les retours personnalisés</vt:lpstr>
      <vt:lpstr>La console et les retours personnalisés</vt:lpstr>
      <vt:lpstr>La console et l’inspecteur d’éléments</vt:lpstr>
      <vt:lpstr>Les dessous du DevTools.</vt:lpstr>
      <vt:lpstr>CSS Overview</vt:lpstr>
      <vt:lpstr>Lighthouse : rapport perf et SEO</vt:lpstr>
      <vt:lpstr>Snippets: organisez vos scripts.</vt:lpstr>
      <vt:lpstr>Et si on codait un peu !</vt:lpstr>
      <vt:lpstr>Worspace DevTools - projet</vt:lpstr>
      <vt:lpstr>Worspace DevTools - débuter</vt:lpstr>
      <vt:lpstr>Worspace DevTools - fonctionnalités</vt:lpstr>
      <vt:lpstr>Worspace DevTools - fonctionnalités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360</cp:revision>
  <dcterms:modified xsi:type="dcterms:W3CDTF">2021-12-23T12:11:14Z</dcterms:modified>
</cp:coreProperties>
</file>